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4" r:id="rId7"/>
    <p:sldId id="260" r:id="rId8"/>
    <p:sldId id="265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2" autoAdjust="0"/>
  </p:normalViewPr>
  <p:slideViewPr>
    <p:cSldViewPr>
      <p:cViewPr>
        <p:scale>
          <a:sx n="50" d="100"/>
          <a:sy n="50" d="100"/>
        </p:scale>
        <p:origin x="-10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D3C91-3EFF-478A-AFAC-2244BCD68F46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7C861-F355-40F9-9E89-887D87C9E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3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моей презентации-докладе я хочу рассказать о том, как изменилась работа нашей библиотеки в эпоху развития современных информационных технологий.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Информационные технологии сегодня проникли во все сферы нашей жизни: это и компьютеры,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телефоны, интернет, социальные сети, виртуальное общение и много другое.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Наша библиотека, конечно, не может оставаться в стороне от этого. В этой сложной борьбе за читателя и любителя литературы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культуры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библиотека расширяет свои горизонты, внедряя новые формы своей работы.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5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работе современной библиотеки главным образом хочется отметить значительный рост количества проводимых событий. Этот рост обусловлен необходимостью привлечения читателей и популяризацией литературы и чтения в целом. Чтобы отвечать современным требованиям читателей, изменилась форма проведения акций и событий, которые организует или в которых принимает участие наше библиотека: они стали более масштабными, интерактивными, разносторонними. Несколько примеров на слайдах.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6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уже ставшей традиционной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Библионочи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включает в себя большое количество различных активностей.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только встречи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поэтами и писателями, творческими коллективами, но и различные конкурсы,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викторины, мастер-классы,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игры, кафе-караоке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Количество гостей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Библионочи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достигало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 шестидесяти пяти (165)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человек, а время проведения до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часов, и все это время было живым, интерактивным общением с читателями и гостями.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8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пример, но уже выездного участия библиотеки – это ежегодный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летний фестиваль «Белое озеро».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Чем отличается наше участие? Наши игры, костюмированные представления и мастер-классы всегда пользуются большой популярностью у детей и взрослых гостей фестиваля.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4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еще один пример нового формата работы нашей библиотеки – это мастер-классы. В этом году было проведено уже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мастерклассов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них был проведен мастером авторской игрушки Ириной Куликовой. Ирина – хозяйка и экскурсовод «музея любимой игрушки» в г. Коломне. Для наших читателей Ирина провела мастер-класс по созданию игрушек-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осьминожек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«ночь искусств», которая состоится 3 ноября, мы планируем пригласить мастера по плетению корзинок из газеты. Эта акция посвящена году экологии в России и проходит под лозунгом «вторая жизнь бумаги».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3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наличие современного и очень модного виртуального компьютерного мира, библиотека остается местом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общения, которое невозможно ничем заменить. Для этого в нашей библиотеке регулярно проводит встречи клуб интересных встреч и сообщений «КИВИС».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отличии от формы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предыдущего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клуба нашей библиотеки,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«КИВИС»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ориентирован на интерактивное и творческое общение. Для этого мы приглашаем поэтов, писателей, народных коллективов.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5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нашей библиотеке работает уникальный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сегодняшний день в Воскресенской библиотечной системе театр кукол для детей «В гостях у сказки». Он был создан в 2010 году и участниками были всего четверо детей. На сегодня это уже 10 ребят.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постарались создать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такое место, где дети хотели и могли бы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развивать свой творческий талант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потенциал. Театр стал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необычным способ знакомства детей с литературными произведениями при помощи кукольной постановки. Любимые спектакли наших зрителей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это:«Маша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медведь», «Дочь и падчерица», «Морозко».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5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Спустя 2 года, отточив свое актерское мастерство,  наши участники клуба превратились в настоящих актеров. Теперь, кроме кукольных представлений, ребята сами стали героями сказок, сами участвуют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постановках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создании костюмов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своих героев.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этом году ребята успешно представили спектакли по творчеству Волкова А.В. «Волшебник изумрудного города» и А.С. Пушкина: «На солнечной поляне у Лукоморья», «Я в гости к Пушкину спешу», а также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спектакль «Путешествие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светофорику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день светофора.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5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еще можно расширить горизонты работы библиотеки, и каким же мы видим ее будущее в этом высокотехнологичном мире? От развития ресурсов информационных технологий нам никуда не деться, поэтому необходимо внедрять их в работу библиотеки в ногу со временем и максимально эффективно использовать в работе с читателями.  Это и: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fontAlgn="base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электронного каталога;</a:t>
            </a:r>
          </a:p>
          <a:p>
            <a:pPr marL="628650" lvl="1" indent="-171450" fontAlgn="base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электронных книг, журналов, фильмов с ограничением по времени для чтения и просмотра;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fontAlgn="base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межбиблиотечного обмена по России, а затем и международного библиотечного обмена.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C861-F355-40F9-9E89-887D87C9E3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6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istral" pitchFamily="66" charset="0"/>
              </a:rPr>
              <a:t>РАСШИРЯЯ ГОРИЗНТЫ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err="1" smtClean="0"/>
              <a:t>Библиотка</a:t>
            </a:r>
            <a:r>
              <a:rPr lang="ru-RU" sz="1600" b="1" dirty="0" smtClean="0"/>
              <a:t>-филиал №3</a:t>
            </a:r>
          </a:p>
          <a:p>
            <a:pPr algn="r">
              <a:spcBef>
                <a:spcPts val="0"/>
              </a:spcBef>
            </a:pPr>
            <a:r>
              <a:rPr lang="ru-RU" sz="1600" b="1" dirty="0"/>
              <a:t>п</a:t>
            </a:r>
            <a:r>
              <a:rPr lang="ru-RU" sz="1600" b="1" dirty="0" smtClean="0"/>
              <a:t>ос. </a:t>
            </a:r>
            <a:r>
              <a:rPr lang="ru-RU" sz="1600" b="1" dirty="0" err="1" smtClean="0"/>
              <a:t>Белоозерский</a:t>
            </a:r>
            <a:endParaRPr lang="ru-RU" sz="1600" b="1" dirty="0" smtClean="0"/>
          </a:p>
          <a:p>
            <a:pPr algn="r">
              <a:spcBef>
                <a:spcPts val="0"/>
              </a:spcBef>
            </a:pPr>
            <a:r>
              <a:rPr lang="ru-RU" sz="1600" b="1" dirty="0" smtClean="0"/>
              <a:t>20.09.2017</a:t>
            </a:r>
            <a:endParaRPr lang="ru-RU" sz="1600" b="1" dirty="0"/>
          </a:p>
        </p:txBody>
      </p:sp>
      <p:pic>
        <p:nvPicPr>
          <p:cNvPr id="1026" name="Picture 2" descr="C:\Users\User\Desktop\Конференция\фото для презы\elitefon.ru-33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476672"/>
            <a:ext cx="780288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РАСШИРЯЯ ГОРИЗОНТЫ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153400" cy="4495800"/>
          </a:xfrm>
        </p:spPr>
        <p:txBody>
          <a:bodyPr/>
          <a:lstStyle/>
          <a:p>
            <a:pPr lvl="1" fontAlgn="base"/>
            <a:r>
              <a:rPr lang="ru-RU" sz="2800" dirty="0" smtClean="0"/>
              <a:t>использование электронного каталога;</a:t>
            </a:r>
          </a:p>
          <a:p>
            <a:pPr lvl="1" fontAlgn="base"/>
            <a:r>
              <a:rPr lang="ru-RU" sz="2800" dirty="0" smtClean="0"/>
              <a:t>внедрение </a:t>
            </a:r>
            <a:r>
              <a:rPr lang="ru-RU" sz="2800" dirty="0"/>
              <a:t>электронных книг, журналов, фильмов с ограничением по времени для чтения и просмотра;</a:t>
            </a:r>
            <a:endParaRPr lang="ru-RU" sz="2400" dirty="0"/>
          </a:p>
          <a:p>
            <a:pPr lvl="1" fontAlgn="base"/>
            <a:r>
              <a:rPr lang="ru-RU" sz="2800" dirty="0"/>
              <a:t>внедрение межбиблиотечного обмена по России, а затем и </a:t>
            </a:r>
            <a:r>
              <a:rPr lang="ru-RU" sz="2800" dirty="0" smtClean="0"/>
              <a:t>                           международного </a:t>
            </a:r>
          </a:p>
          <a:p>
            <a:pPr marL="365760" lvl="1" indent="0" fontAlgn="base">
              <a:buNone/>
            </a:pPr>
            <a:r>
              <a:rPr lang="ru-RU" sz="2800" dirty="0" smtClean="0"/>
              <a:t>   библиотечного обмена.</a:t>
            </a:r>
            <a:endParaRPr lang="ru-RU" sz="2400" dirty="0"/>
          </a:p>
        </p:txBody>
      </p:sp>
      <p:pic>
        <p:nvPicPr>
          <p:cNvPr id="3074" name="Picture 2" descr="C:\Users\User\Desktop\Конференция\фото для презы\1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265744" cy="2842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ференция\фото для презы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Конференция\фото для презы\ci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СОБЫТИЯ  СОВРЕМЕННОЙ БИБЛИОТЕКИ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Масштабные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Интерактивные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Разносторонние</a:t>
            </a:r>
          </a:p>
          <a:p>
            <a:endParaRPr lang="ru-RU" dirty="0"/>
          </a:p>
        </p:txBody>
      </p:sp>
      <p:pic>
        <p:nvPicPr>
          <p:cNvPr id="2050" name="Picture 2" descr="C:\Users\User\Desktop\Конференция\фото для презы\1504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6458"/>
            <a:ext cx="4207888" cy="29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БИБЛИОНОЧЬ</a:t>
            </a:r>
            <a:endParaRPr lang="ru-RU" dirty="0"/>
          </a:p>
        </p:txBody>
      </p:sp>
      <p:pic>
        <p:nvPicPr>
          <p:cNvPr id="9" name="Рисунок 8" descr="C:\Users\Бибфил\Desktop\меропр. к конф\фото библионочь\фото библионочь 2017\ODr7xWbKGK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299" y="4220450"/>
            <a:ext cx="3026318" cy="2385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Бибфил\Desktop\меропр. к конф\фото библионочь\Новая папка (2)\DSC_0160.JPG"/>
          <p:cNvPicPr/>
          <p:nvPr/>
        </p:nvPicPr>
        <p:blipFill rotWithShape="1">
          <a:blip r:embed="rId4" cstate="print"/>
          <a:srcRect l="29358"/>
          <a:stretch/>
        </p:blipFill>
        <p:spPr bwMode="auto">
          <a:xfrm>
            <a:off x="154380" y="3844789"/>
            <a:ext cx="3058195" cy="2896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Бибфил\Desktop\меропр. к конф\фото библионочь\фото библионочь 2017\22.04\Экология прирды - экология душ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05" y="1643132"/>
            <a:ext cx="3140670" cy="2210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Бибфил\Desktop\меропр. к конф\фото библионочь\фото библионочь 2017\z5HRbfxZam0.jpg"/>
          <p:cNvPicPr/>
          <p:nvPr/>
        </p:nvPicPr>
        <p:blipFill rotWithShape="1">
          <a:blip r:embed="rId6" cstate="print"/>
          <a:srcRect t="7836"/>
          <a:stretch/>
        </p:blipFill>
        <p:spPr bwMode="auto">
          <a:xfrm>
            <a:off x="3133745" y="1302383"/>
            <a:ext cx="3077891" cy="2172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Бибфил\Desktop\меропр. к конф\фото библионочь\Новая папка (2)\DSC_016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2056" y="5107539"/>
            <a:ext cx="2909840" cy="1802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Бибфил\Desktop\меропр. к конф\фото библионочь\Новая папка (2)\DSC_017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8046" y="1623638"/>
            <a:ext cx="3026318" cy="2639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Бибфил\Desktop\меропр. к конф\фото библионочь\фото библионочь 2017\22.04\H_PJ4FZvWj0.jpg"/>
          <p:cNvPicPr/>
          <p:nvPr/>
        </p:nvPicPr>
        <p:blipFill rotWithShape="1">
          <a:blip r:embed="rId9" cstate="print"/>
          <a:srcRect t="16172"/>
          <a:stretch/>
        </p:blipFill>
        <p:spPr bwMode="auto">
          <a:xfrm>
            <a:off x="2615849" y="3058976"/>
            <a:ext cx="4155131" cy="223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6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БЕЛОЕ ОЗЕРО</a:t>
            </a:r>
            <a:endParaRPr lang="ru-RU" dirty="0"/>
          </a:p>
        </p:txBody>
      </p:sp>
      <p:pic>
        <p:nvPicPr>
          <p:cNvPr id="4" name="Рисунок 3" descr="C:\Users\Бибфил\Desktop\меропр. к конф\Белое озеро\Новая папка (3)\DSC04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2" y="1607072"/>
            <a:ext cx="3958193" cy="243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Бибфил\Desktop\ФОТО\Белое озеро 2017\Белое озеро 2017\выбранное\IMG_35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83458"/>
            <a:ext cx="3480420" cy="2442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Бибфил\Desktop\ФОТО\Белое озеро 2017\Белое озеро 2017\IMG_35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78907"/>
            <a:ext cx="3933413" cy="2631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Бибфил\Desktop\меропр. к конф\Белое озеро\Новая папка (3)\Новая папка (3)\IMG_51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03265"/>
            <a:ext cx="3480420" cy="259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97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МАСТЕР-КЛАССЫ</a:t>
            </a:r>
            <a:endParaRPr lang="ru-RU" dirty="0"/>
          </a:p>
        </p:txBody>
      </p:sp>
      <p:pic>
        <p:nvPicPr>
          <p:cNvPr id="5" name="Рисунок 4" descr="C:\Users\Бибфил\Desktop\ОТЧЕТ ИЮЛЬ 2015\IMG_3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0244">
            <a:off x="5897719" y="4484959"/>
            <a:ext cx="3012652" cy="1917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ибфил\Desktop\ФОТО\Фото отчет июнь\05.06.2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0429">
            <a:off x="5423431" y="1608696"/>
            <a:ext cx="3349469" cy="259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Бибфил\Desktop\ФОТО\Фото отчет июнь\27.06. Мастер класс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69069">
            <a:off x="579700" y="1445322"/>
            <a:ext cx="2952328" cy="2431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Бибфил\Desktop\IMG_77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15542">
            <a:off x="251921" y="4183983"/>
            <a:ext cx="330370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Бибфил\Desktop\IMG_779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906950"/>
            <a:ext cx="3528392" cy="2429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64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КИВИС</a:t>
            </a:r>
            <a:endParaRPr lang="ru-RU" dirty="0"/>
          </a:p>
        </p:txBody>
      </p:sp>
      <p:pic>
        <p:nvPicPr>
          <p:cNvPr id="18" name="Рисунок 17" descr="C:\Users\Бибфил\Desktop\меропр. к конф\КИВИС конф\8 марта\IMG_78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38193"/>
            <a:ext cx="2746503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C:\Users\Бибфил\Desktop\меропр. к конф\КИВИС конф\18.05Фото  КИВИС\IMG_85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549" y="1268760"/>
            <a:ext cx="2653665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SMGWS\Desktop\вечер-встреча\IMG_23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33308"/>
            <a:ext cx="288032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:\Users\Бибфил\Desktop\меропр. к конф\КИВИС конф\мер. Есение 01.10\IMG_36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506" y="4283361"/>
            <a:ext cx="2691765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C:\Users\Бибфил\Desktop\меропр. к конф\КИВИС конф\фото\05.03.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838193"/>
            <a:ext cx="2691393" cy="219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Бибфил\Desktop\АВГУСТ\25.08\IMG_0217.JPG"/>
          <p:cNvPicPr/>
          <p:nvPr/>
        </p:nvPicPr>
        <p:blipFill rotWithShape="1">
          <a:blip r:embed="rId8" cstate="print"/>
          <a:srcRect t="24906"/>
          <a:stretch/>
        </p:blipFill>
        <p:spPr bwMode="auto">
          <a:xfrm>
            <a:off x="3431979" y="5298062"/>
            <a:ext cx="2361565" cy="133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Бибфил\Desktop\меропр. к конф\КИВИС конф\КИВИС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100682"/>
            <a:ext cx="3528392" cy="238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5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ГОСТЯХ У СКАЗКИ</a:t>
            </a:r>
            <a:endParaRPr lang="ru-RU" dirty="0"/>
          </a:p>
        </p:txBody>
      </p:sp>
      <p:pic>
        <p:nvPicPr>
          <p:cNvPr id="4" name="Рисунок 3" descr="I:\фото детское отделение\фото\Дочь и падчерица\IMG_2832.JPG"/>
          <p:cNvPicPr/>
          <p:nvPr/>
        </p:nvPicPr>
        <p:blipFill rotWithShape="1">
          <a:blip r:embed="rId3" cstate="print"/>
          <a:srcRect t="25739"/>
          <a:stretch/>
        </p:blipFill>
        <p:spPr bwMode="auto">
          <a:xfrm>
            <a:off x="23134" y="1628800"/>
            <a:ext cx="3528392" cy="20854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:\фото детское отделение\фото\выступление дочь и падчерица\IMG_37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275780"/>
            <a:ext cx="3299792" cy="2328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C:\Users\Бибфил\Desktop\кукольный театр\№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3278" y="4317187"/>
            <a:ext cx="3032240" cy="22868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C:\Users\Бибфил\Desktop\кукольный театр\кружок кукольный театр\IMG_21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2926" y="1628800"/>
            <a:ext cx="2862592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:\фото детское отделение\14.06 Волшебник Изумрудного города\IMG_538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5015" y="4270794"/>
            <a:ext cx="3056623" cy="20874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I:\фото детское отделение\2.06 Морозко\20160602_10132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5015" y="1628800"/>
            <a:ext cx="3056623" cy="2378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293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ГОСТЯХ У СКАЗКИ</a:t>
            </a:r>
            <a:endParaRPr lang="ru-RU" dirty="0"/>
          </a:p>
        </p:txBody>
      </p:sp>
      <p:pic>
        <p:nvPicPr>
          <p:cNvPr id="11" name="Рисунок 10" descr="I:\фото детское отделение\14.06 Волшебник Изумрудного города\IMG_5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84019"/>
            <a:ext cx="2808312" cy="2105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I:\фото детское отделение\14.06 Волшебник Изумрудного города\IMG_54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86789"/>
            <a:ext cx="2808312" cy="20785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I:\В гости к Пушкину спешу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7921" y="1684019"/>
            <a:ext cx="2808312" cy="2105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I:\Вгости к Пушкину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3860" y="4085837"/>
            <a:ext cx="2832373" cy="2079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I:\06.06 В гости к Пушкину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6198" y="1684018"/>
            <a:ext cx="2804274" cy="2105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Рисунок 15" descr="I:\Путешествие по светофорику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3582" y="4085837"/>
            <a:ext cx="2776890" cy="2079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382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536</TotalTime>
  <Words>767</Words>
  <Application>Microsoft Office PowerPoint</Application>
  <PresentationFormat>Экран (4:3)</PresentationFormat>
  <Paragraphs>43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РАСШИРЯЯ ГОРИЗНТЫ</vt:lpstr>
      <vt:lpstr>Презентация PowerPoint</vt:lpstr>
      <vt:lpstr>СОБЫТИЯ  СОВРЕМЕННОЙ БИБЛИОТЕКИ</vt:lpstr>
      <vt:lpstr>БИБЛИОНОЧЬ</vt:lpstr>
      <vt:lpstr>БЕЛОЕ ОЗЕРО</vt:lpstr>
      <vt:lpstr>МАСТЕР-КЛАССЫ</vt:lpstr>
      <vt:lpstr>КИВИС</vt:lpstr>
      <vt:lpstr>В ГОСТЯХ У СКАЗКИ</vt:lpstr>
      <vt:lpstr>В ГОСТЯХ У СКАЗКИ</vt:lpstr>
      <vt:lpstr>РАСШИРЯЯ ГОРИЗОНТЫ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РАСШИРЯЯ ГОРИЗНТЫ</dc:title>
  <dc:creator>User</dc:creator>
  <cp:lastModifiedBy>User</cp:lastModifiedBy>
  <cp:revision>41</cp:revision>
  <dcterms:created xsi:type="dcterms:W3CDTF">2017-08-30T09:09:25Z</dcterms:created>
  <dcterms:modified xsi:type="dcterms:W3CDTF">2017-09-07T20:24:32Z</dcterms:modified>
</cp:coreProperties>
</file>