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</p:sldMasterIdLst>
  <p:sldIdLst>
    <p:sldId id="257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9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76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524168"/>
      </p:ext>
    </p:extLst>
  </p:cSld>
  <p:clrMapOvr>
    <a:masterClrMapping/>
  </p:clrMapOvr>
  <p:transition spd="slow" advClick="0" advTm="10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768460"/>
      </p:ext>
    </p:extLst>
  </p:cSld>
  <p:clrMapOvr>
    <a:masterClrMapping/>
  </p:clrMapOvr>
  <p:transition spd="slow" advClick="0" advTm="10000">
    <p:wip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297133"/>
      </p:ext>
    </p:extLst>
  </p:cSld>
  <p:clrMapOvr>
    <a:masterClrMapping/>
  </p:clrMapOvr>
  <p:transition spd="slow" advClick="0" advTm="10000">
    <p:wip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363002"/>
      </p:ext>
    </p:extLst>
  </p:cSld>
  <p:clrMapOvr>
    <a:masterClrMapping/>
  </p:clrMapOvr>
  <p:transition spd="slow" advClick="0" advTm="10000">
    <p:wip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249411"/>
      </p:ext>
    </p:extLst>
  </p:cSld>
  <p:clrMapOvr>
    <a:masterClrMapping/>
  </p:clrMapOvr>
  <p:transition spd="slow" advClick="0" advTm="10000">
    <p:wip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878916"/>
      </p:ext>
    </p:extLst>
  </p:cSld>
  <p:clrMapOvr>
    <a:masterClrMapping/>
  </p:clrMapOvr>
  <p:transition spd="slow" advClick="0" advTm="10000">
    <p:wip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56833"/>
      </p:ext>
    </p:extLst>
  </p:cSld>
  <p:clrMapOvr>
    <a:masterClrMapping/>
  </p:clrMapOvr>
  <p:transition spd="slow" advClick="0" advTm="10000">
    <p:wip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143033"/>
      </p:ext>
    </p:extLst>
  </p:cSld>
  <p:clrMapOvr>
    <a:masterClrMapping/>
  </p:clrMapOvr>
  <p:transition spd="slow" advClick="0" advTm="10000">
    <p:wip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359898"/>
      </p:ext>
    </p:extLst>
  </p:cSld>
  <p:clrMapOvr>
    <a:masterClrMapping/>
  </p:clrMapOvr>
  <p:transition spd="slow" advClick="0" advTm="10000">
    <p:wip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62304"/>
      </p:ext>
    </p:extLst>
  </p:cSld>
  <p:clrMapOvr>
    <a:masterClrMapping/>
  </p:clrMapOvr>
  <p:transition spd="slow" advClick="0" advTm="10000">
    <p:wip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553806"/>
      </p:ext>
    </p:extLst>
  </p:cSld>
  <p:clrMapOvr>
    <a:masterClrMapping/>
  </p:clrMapOvr>
  <p:transition spd="slow" advClick="0" advTm="10000">
    <p:wip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676579"/>
      </p:ext>
    </p:extLst>
  </p:cSld>
  <p:clrMapOvr>
    <a:masterClrMapping/>
  </p:clrMapOvr>
  <p:transition spd="slow" advClick="0" advTm="10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227427"/>
      </p:ext>
    </p:extLst>
  </p:cSld>
  <p:clrMapOvr>
    <a:masterClrMapping/>
  </p:clrMapOvr>
  <p:transition spd="slow" advClick="0" advTm="10000">
    <p:wip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69525"/>
      </p:ext>
    </p:extLst>
  </p:cSld>
  <p:clrMapOvr>
    <a:masterClrMapping/>
  </p:clrMapOvr>
  <p:transition spd="slow" advClick="0" advTm="10000">
    <p:wip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996977"/>
      </p:ext>
    </p:extLst>
  </p:cSld>
  <p:clrMapOvr>
    <a:masterClrMapping/>
  </p:clrMapOvr>
  <p:transition spd="slow" advClick="0" advTm="10000">
    <p:wip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200690"/>
      </p:ext>
    </p:extLst>
  </p:cSld>
  <p:clrMapOvr>
    <a:masterClrMapping/>
  </p:clrMapOvr>
  <p:transition spd="slow" advClick="0" advTm="10000">
    <p:wip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811811"/>
      </p:ext>
    </p:extLst>
  </p:cSld>
  <p:clrMapOvr>
    <a:masterClrMapping/>
  </p:clrMapOvr>
  <p:transition spd="slow" advClick="0" advTm="10000">
    <p:wip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769885"/>
      </p:ext>
    </p:extLst>
  </p:cSld>
  <p:clrMapOvr>
    <a:masterClrMapping/>
  </p:clrMapOvr>
  <p:transition spd="slow" advClick="0" advTm="10000">
    <p:wip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991481"/>
      </p:ext>
    </p:extLst>
  </p:cSld>
  <p:clrMapOvr>
    <a:masterClrMapping/>
  </p:clrMapOvr>
  <p:transition spd="slow" advClick="0" advTm="10000">
    <p:wip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485404"/>
      </p:ext>
    </p:extLst>
  </p:cSld>
  <p:clrMapOvr>
    <a:masterClrMapping/>
  </p:clrMapOvr>
  <p:transition spd="slow" advClick="0" advTm="10000">
    <p:wip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468813"/>
      </p:ext>
    </p:extLst>
  </p:cSld>
  <p:clrMapOvr>
    <a:masterClrMapping/>
  </p:clrMapOvr>
  <p:transition spd="slow" advClick="0" advTm="10000">
    <p:wip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264281"/>
      </p:ext>
    </p:extLst>
  </p:cSld>
  <p:clrMapOvr>
    <a:masterClrMapping/>
  </p:clrMapOvr>
  <p:transition spd="slow" advClick="0" advTm="10000">
    <p:wip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946237"/>
      </p:ext>
    </p:extLst>
  </p:cSld>
  <p:clrMapOvr>
    <a:masterClrMapping/>
  </p:clrMapOvr>
  <p:transition spd="slow" advClick="0" advTm="10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93031"/>
      </p:ext>
    </p:extLst>
  </p:cSld>
  <p:clrMapOvr>
    <a:masterClrMapping/>
  </p:clrMapOvr>
  <p:transition spd="slow" advClick="0" advTm="10000">
    <p:wip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312354"/>
      </p:ext>
    </p:extLst>
  </p:cSld>
  <p:clrMapOvr>
    <a:masterClrMapping/>
  </p:clrMapOvr>
  <p:transition spd="slow" advClick="0" advTm="10000">
    <p:wip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45191"/>
      </p:ext>
    </p:extLst>
  </p:cSld>
  <p:clrMapOvr>
    <a:masterClrMapping/>
  </p:clrMapOvr>
  <p:transition spd="slow" advClick="0" advTm="10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41376"/>
      </p:ext>
    </p:extLst>
  </p:cSld>
  <p:clrMapOvr>
    <a:masterClrMapping/>
  </p:clrMapOvr>
  <p:transition spd="slow" advClick="0" advTm="10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106834"/>
      </p:ext>
    </p:extLst>
  </p:cSld>
  <p:clrMapOvr>
    <a:masterClrMapping/>
  </p:clrMapOvr>
  <p:transition spd="slow" advClick="0" advTm="10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305152"/>
      </p:ext>
    </p:extLst>
  </p:cSld>
  <p:clrMapOvr>
    <a:masterClrMapping/>
  </p:clrMapOvr>
  <p:transition spd="slow" advClick="0" advTm="1000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807855"/>
      </p:ext>
    </p:extLst>
  </p:cSld>
  <p:clrMapOvr>
    <a:masterClrMapping/>
  </p:clrMapOvr>
  <p:transition spd="slow" advClick="0" advTm="10000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192633"/>
      </p:ext>
    </p:extLst>
  </p:cSld>
  <p:clrMapOvr>
    <a:masterClrMapping/>
  </p:clrMapOvr>
  <p:transition spd="slow" advClick="0" advTm="10000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322410"/>
      </p:ext>
    </p:extLst>
  </p:cSld>
  <p:clrMapOvr>
    <a:masterClrMapping/>
  </p:clrMapOvr>
  <p:transition spd="slow" advClick="0" advTm="10000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103250"/>
      </p:ext>
    </p:extLst>
  </p:cSld>
  <p:clrMapOvr>
    <a:masterClrMapping/>
  </p:clrMapOvr>
  <p:transition spd="slow" advClick="0" advTm="10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934476"/>
      </p:ext>
    </p:extLst>
  </p:cSld>
  <p:clrMapOvr>
    <a:masterClrMapping/>
  </p:clrMapOvr>
  <p:transition spd="slow" advClick="0" advTm="10000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967489"/>
      </p:ext>
    </p:extLst>
  </p:cSld>
  <p:clrMapOvr>
    <a:masterClrMapping/>
  </p:clrMapOvr>
  <p:transition spd="slow" advClick="0" advTm="10000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657621"/>
      </p:ext>
    </p:extLst>
  </p:cSld>
  <p:clrMapOvr>
    <a:masterClrMapping/>
  </p:clrMapOvr>
  <p:transition spd="slow" advClick="0" advTm="10000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02885"/>
      </p:ext>
    </p:extLst>
  </p:cSld>
  <p:clrMapOvr>
    <a:masterClrMapping/>
  </p:clrMapOvr>
  <p:transition spd="slow" advClick="0" advTm="10000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673362"/>
      </p:ext>
    </p:extLst>
  </p:cSld>
  <p:clrMapOvr>
    <a:masterClrMapping/>
  </p:clrMapOvr>
  <p:transition spd="slow" advClick="0" advTm="10000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339607"/>
      </p:ext>
    </p:extLst>
  </p:cSld>
  <p:clrMapOvr>
    <a:masterClrMapping/>
  </p:clrMapOvr>
  <p:transition spd="slow" advClick="0" advTm="10000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825480"/>
      </p:ext>
    </p:extLst>
  </p:cSld>
  <p:clrMapOvr>
    <a:masterClrMapping/>
  </p:clrMapOvr>
  <p:transition spd="slow" advClick="0" advTm="10000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810751"/>
      </p:ext>
    </p:extLst>
  </p:cSld>
  <p:clrMapOvr>
    <a:masterClrMapping/>
  </p:clrMapOvr>
  <p:transition spd="slow" advClick="0" advTm="10000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070391"/>
      </p:ext>
    </p:extLst>
  </p:cSld>
  <p:clrMapOvr>
    <a:masterClrMapping/>
  </p:clrMapOvr>
  <p:transition spd="slow" advClick="0" advTm="10000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842868"/>
      </p:ext>
    </p:extLst>
  </p:cSld>
  <p:clrMapOvr>
    <a:masterClrMapping/>
  </p:clrMapOvr>
  <p:transition spd="slow" advClick="0" advTm="10000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798034"/>
      </p:ext>
    </p:extLst>
  </p:cSld>
  <p:clrMapOvr>
    <a:masterClrMapping/>
  </p:clrMapOvr>
  <p:transition spd="slow" advClick="0" advTm="10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621569"/>
      </p:ext>
    </p:extLst>
  </p:cSld>
  <p:clrMapOvr>
    <a:masterClrMapping/>
  </p:clrMapOvr>
  <p:transition spd="slow" advClick="0" advTm="10000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315579"/>
      </p:ext>
    </p:extLst>
  </p:cSld>
  <p:clrMapOvr>
    <a:masterClrMapping/>
  </p:clrMapOvr>
  <p:transition spd="slow" advClick="0" advTm="10000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877357"/>
      </p:ext>
    </p:extLst>
  </p:cSld>
  <p:clrMapOvr>
    <a:masterClrMapping/>
  </p:clrMapOvr>
  <p:transition spd="slow" advClick="0" advTm="10000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483109"/>
      </p:ext>
    </p:extLst>
  </p:cSld>
  <p:clrMapOvr>
    <a:masterClrMapping/>
  </p:clrMapOvr>
  <p:transition spd="slow" advClick="0" advTm="10000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080451"/>
      </p:ext>
    </p:extLst>
  </p:cSld>
  <p:clrMapOvr>
    <a:masterClrMapping/>
  </p:clrMapOvr>
  <p:transition spd="slow" advClick="0" advTm="10000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418590"/>
      </p:ext>
    </p:extLst>
  </p:cSld>
  <p:clrMapOvr>
    <a:masterClrMapping/>
  </p:clrMapOvr>
  <p:transition spd="slow" advClick="0" advTm="10000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285353"/>
      </p:ext>
    </p:extLst>
  </p:cSld>
  <p:clrMapOvr>
    <a:masterClrMapping/>
  </p:clrMapOvr>
  <p:transition spd="slow" advClick="0" advTm="10000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392619"/>
      </p:ext>
    </p:extLst>
  </p:cSld>
  <p:clrMapOvr>
    <a:masterClrMapping/>
  </p:clrMapOvr>
  <p:transition spd="slow" advClick="0" advTm="10000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620791"/>
      </p:ext>
    </p:extLst>
  </p:cSld>
  <p:clrMapOvr>
    <a:masterClrMapping/>
  </p:clrMapOvr>
  <p:transition spd="slow" advClick="0" advTm="10000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655516"/>
      </p:ext>
    </p:extLst>
  </p:cSld>
  <p:clrMapOvr>
    <a:masterClrMapping/>
  </p:clrMapOvr>
  <p:transition spd="slow" advClick="0" advTm="10000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207024"/>
      </p:ext>
    </p:extLst>
  </p:cSld>
  <p:clrMapOvr>
    <a:masterClrMapping/>
  </p:clrMapOvr>
  <p:transition spd="slow" advClick="0" advTm="10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57301"/>
      </p:ext>
    </p:extLst>
  </p:cSld>
  <p:clrMapOvr>
    <a:masterClrMapping/>
  </p:clrMapOvr>
  <p:transition spd="slow" advClick="0" advTm="10000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706866"/>
      </p:ext>
    </p:extLst>
  </p:cSld>
  <p:clrMapOvr>
    <a:masterClrMapping/>
  </p:clrMapOvr>
  <p:transition spd="slow" advClick="0" advTm="10000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545689"/>
      </p:ext>
    </p:extLst>
  </p:cSld>
  <p:clrMapOvr>
    <a:masterClrMapping/>
  </p:clrMapOvr>
  <p:transition spd="slow" advClick="0" advTm="10000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909778"/>
      </p:ext>
    </p:extLst>
  </p:cSld>
  <p:clrMapOvr>
    <a:masterClrMapping/>
  </p:clrMapOvr>
  <p:transition spd="slow" advClick="0" advTm="10000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979480"/>
      </p:ext>
    </p:extLst>
  </p:cSld>
  <p:clrMapOvr>
    <a:masterClrMapping/>
  </p:clrMapOvr>
  <p:transition spd="slow" advClick="0" advTm="10000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715426"/>
      </p:ext>
    </p:extLst>
  </p:cSld>
  <p:clrMapOvr>
    <a:masterClrMapping/>
  </p:clrMapOvr>
  <p:transition spd="slow" advClick="0" advTm="10000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570019"/>
      </p:ext>
    </p:extLst>
  </p:cSld>
  <p:clrMapOvr>
    <a:masterClrMapping/>
  </p:clrMapOvr>
  <p:transition spd="slow" advClick="0" advTm="10000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025553"/>
      </p:ext>
    </p:extLst>
  </p:cSld>
  <p:clrMapOvr>
    <a:masterClrMapping/>
  </p:clrMapOvr>
  <p:transition spd="slow" advClick="0" advTm="10000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781303"/>
      </p:ext>
    </p:extLst>
  </p:cSld>
  <p:clrMapOvr>
    <a:masterClrMapping/>
  </p:clrMapOvr>
  <p:transition spd="slow" advClick="0" advTm="10000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551966"/>
      </p:ext>
    </p:extLst>
  </p:cSld>
  <p:clrMapOvr>
    <a:masterClrMapping/>
  </p:clrMapOvr>
  <p:transition spd="slow" advClick="0" advTm="10000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786887"/>
      </p:ext>
    </p:extLst>
  </p:cSld>
  <p:clrMapOvr>
    <a:masterClrMapping/>
  </p:clrMapOvr>
  <p:transition spd="slow" advClick="0" advTm="10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380139"/>
      </p:ext>
    </p:extLst>
  </p:cSld>
  <p:clrMapOvr>
    <a:masterClrMapping/>
  </p:clrMapOvr>
  <p:transition spd="slow" advClick="0" advTm="10000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791494"/>
      </p:ext>
    </p:extLst>
  </p:cSld>
  <p:clrMapOvr>
    <a:masterClrMapping/>
  </p:clrMapOvr>
  <p:transition spd="slow" advClick="0" advTm="10000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619037"/>
      </p:ext>
    </p:extLst>
  </p:cSld>
  <p:clrMapOvr>
    <a:masterClrMapping/>
  </p:clrMapOvr>
  <p:transition spd="slow" advClick="0" advTm="10000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368557"/>
      </p:ext>
    </p:extLst>
  </p:cSld>
  <p:clrMapOvr>
    <a:masterClrMapping/>
  </p:clrMapOvr>
  <p:transition spd="slow" advClick="0" advTm="10000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388803"/>
      </p:ext>
    </p:extLst>
  </p:cSld>
  <p:clrMapOvr>
    <a:masterClrMapping/>
  </p:clrMapOvr>
  <p:transition spd="slow" advClick="0" advTm="10000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390345"/>
      </p:ext>
    </p:extLst>
  </p:cSld>
  <p:clrMapOvr>
    <a:masterClrMapping/>
  </p:clrMapOvr>
  <p:transition spd="slow" advClick="0" advTm="10000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882592"/>
      </p:ext>
    </p:extLst>
  </p:cSld>
  <p:clrMapOvr>
    <a:masterClrMapping/>
  </p:clrMapOvr>
  <p:transition spd="slow" advClick="0" advTm="10000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837385"/>
      </p:ext>
    </p:extLst>
  </p:cSld>
  <p:clrMapOvr>
    <a:masterClrMapping/>
  </p:clrMapOvr>
  <p:transition spd="slow" advClick="0" advTm="10000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194837"/>
      </p:ext>
    </p:extLst>
  </p:cSld>
  <p:clrMapOvr>
    <a:masterClrMapping/>
  </p:clrMapOvr>
  <p:transition spd="slow" advClick="0" advTm="10000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855110"/>
      </p:ext>
    </p:extLst>
  </p:cSld>
  <p:clrMapOvr>
    <a:masterClrMapping/>
  </p:clrMapOvr>
  <p:transition spd="slow" advClick="0" advTm="10000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624003"/>
      </p:ext>
    </p:extLst>
  </p:cSld>
  <p:clrMapOvr>
    <a:masterClrMapping/>
  </p:clrMapOvr>
  <p:transition spd="slow" advClick="0" advTm="10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145479"/>
      </p:ext>
    </p:extLst>
  </p:cSld>
  <p:clrMapOvr>
    <a:masterClrMapping/>
  </p:clrMapOvr>
  <p:transition spd="slow" advClick="0" advTm="10000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526075"/>
      </p:ext>
    </p:extLst>
  </p:cSld>
  <p:clrMapOvr>
    <a:masterClrMapping/>
  </p:clrMapOvr>
  <p:transition spd="slow" advClick="0" advTm="10000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092891"/>
      </p:ext>
    </p:extLst>
  </p:cSld>
  <p:clrMapOvr>
    <a:masterClrMapping/>
  </p:clrMapOvr>
  <p:transition spd="slow" advClick="0" advTm="10000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917014"/>
      </p:ext>
    </p:extLst>
  </p:cSld>
  <p:clrMapOvr>
    <a:masterClrMapping/>
  </p:clrMapOvr>
  <p:transition spd="slow" advClick="0" advTm="10000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821685"/>
      </p:ext>
    </p:extLst>
  </p:cSld>
  <p:clrMapOvr>
    <a:masterClrMapping/>
  </p:clrMapOvr>
  <p:transition spd="slow" advClick="0" advTm="10000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28982"/>
      </p:ext>
    </p:extLst>
  </p:cSld>
  <p:clrMapOvr>
    <a:masterClrMapping/>
  </p:clrMapOvr>
  <p:transition spd="slow" advClick="0" advTm="10000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575203"/>
      </p:ext>
    </p:extLst>
  </p:cSld>
  <p:clrMapOvr>
    <a:masterClrMapping/>
  </p:clrMapOvr>
  <p:transition spd="slow" advClick="0" advTm="10000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726024"/>
      </p:ext>
    </p:extLst>
  </p:cSld>
  <p:clrMapOvr>
    <a:masterClrMapping/>
  </p:clrMapOvr>
  <p:transition spd="slow" advClick="0" advTm="10000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848456"/>
      </p:ext>
    </p:extLst>
  </p:cSld>
  <p:clrMapOvr>
    <a:masterClrMapping/>
  </p:clrMapOvr>
  <p:transition spd="slow" advClick="0" advTm="10000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929249"/>
      </p:ext>
    </p:extLst>
  </p:cSld>
  <p:clrMapOvr>
    <a:masterClrMapping/>
  </p:clrMapOvr>
  <p:transition spd="slow" advClick="0" advTm="10000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549369"/>
      </p:ext>
    </p:extLst>
  </p:cSld>
  <p:clrMapOvr>
    <a:masterClrMapping/>
  </p:clrMapOvr>
  <p:transition spd="slow" advClick="0" advTm="10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289061"/>
      </p:ext>
    </p:extLst>
  </p:cSld>
  <p:clrMapOvr>
    <a:masterClrMapping/>
  </p:clrMapOvr>
  <p:transition spd="slow" advClick="0" advTm="10000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146898"/>
      </p:ext>
    </p:extLst>
  </p:cSld>
  <p:clrMapOvr>
    <a:masterClrMapping/>
  </p:clrMapOvr>
  <p:transition spd="slow" advClick="0" advTm="10000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574299"/>
      </p:ext>
    </p:extLst>
  </p:cSld>
  <p:clrMapOvr>
    <a:masterClrMapping/>
  </p:clrMapOvr>
  <p:transition spd="slow" advClick="0" advTm="10000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295033"/>
      </p:ext>
    </p:extLst>
  </p:cSld>
  <p:clrMapOvr>
    <a:masterClrMapping/>
  </p:clrMapOvr>
  <p:transition spd="slow" advClick="0" advTm="10000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790401"/>
      </p:ext>
    </p:extLst>
  </p:cSld>
  <p:clrMapOvr>
    <a:masterClrMapping/>
  </p:clrMapOvr>
  <p:transition spd="slow" advClick="0" advTm="10000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858168"/>
      </p:ext>
    </p:extLst>
  </p:cSld>
  <p:clrMapOvr>
    <a:masterClrMapping/>
  </p:clrMapOvr>
  <p:transition spd="slow" advClick="0" advTm="10000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960200"/>
      </p:ext>
    </p:extLst>
  </p:cSld>
  <p:clrMapOvr>
    <a:masterClrMapping/>
  </p:clrMapOvr>
  <p:transition spd="slow" advClick="0" advTm="10000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379879"/>
      </p:ext>
    </p:extLst>
  </p:cSld>
  <p:clrMapOvr>
    <a:masterClrMapping/>
  </p:clrMapOvr>
  <p:transition spd="slow" advClick="0" advTm="10000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468293"/>
      </p:ext>
    </p:extLst>
  </p:cSld>
  <p:clrMapOvr>
    <a:masterClrMapping/>
  </p:clrMapOvr>
  <p:transition spd="slow" advClick="0" advTm="10000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712792"/>
      </p:ext>
    </p:extLst>
  </p:cSld>
  <p:clrMapOvr>
    <a:masterClrMapping/>
  </p:clrMapOvr>
  <p:transition spd="slow" advClick="0" advTm="10000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258304"/>
      </p:ext>
    </p:extLst>
  </p:cSld>
  <p:clrMapOvr>
    <a:masterClrMapping/>
  </p:clrMapOvr>
  <p:transition spd="slow" advClick="0" advTm="10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050603"/>
      </p:ext>
    </p:extLst>
  </p:cSld>
  <p:clrMapOvr>
    <a:masterClrMapping/>
  </p:clrMapOvr>
  <p:transition spd="slow" advClick="0" advTm="10000"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706039"/>
      </p:ext>
    </p:extLst>
  </p:cSld>
  <p:clrMapOvr>
    <a:masterClrMapping/>
  </p:clrMapOvr>
  <p:transition spd="slow" advClick="0" advTm="10000"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31271"/>
      </p:ext>
    </p:extLst>
  </p:cSld>
  <p:clrMapOvr>
    <a:masterClrMapping/>
  </p:clrMapOvr>
  <p:transition spd="slow" advClick="0" advTm="10000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422552"/>
      </p:ext>
    </p:extLst>
  </p:cSld>
  <p:clrMapOvr>
    <a:masterClrMapping/>
  </p:clrMapOvr>
  <p:transition spd="slow" advClick="0" advTm="10000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751931"/>
      </p:ext>
    </p:extLst>
  </p:cSld>
  <p:clrMapOvr>
    <a:masterClrMapping/>
  </p:clrMapOvr>
  <p:transition spd="slow" advClick="0" advTm="10000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154347"/>
      </p:ext>
    </p:extLst>
  </p:cSld>
  <p:clrMapOvr>
    <a:masterClrMapping/>
  </p:clrMapOvr>
  <p:transition spd="slow" advClick="0" advTm="10000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856573"/>
      </p:ext>
    </p:extLst>
  </p:cSld>
  <p:clrMapOvr>
    <a:masterClrMapping/>
  </p:clrMapOvr>
  <p:transition spd="slow" advClick="0" advTm="10000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476824"/>
      </p:ext>
    </p:extLst>
  </p:cSld>
  <p:clrMapOvr>
    <a:masterClrMapping/>
  </p:clrMapOvr>
  <p:transition spd="slow" advClick="0" advTm="10000"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711218"/>
      </p:ext>
    </p:extLst>
  </p:cSld>
  <p:clrMapOvr>
    <a:masterClrMapping/>
  </p:clrMapOvr>
  <p:transition spd="slow" advClick="0" advTm="10000">
    <p:wip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566438"/>
      </p:ext>
    </p:extLst>
  </p:cSld>
  <p:clrMapOvr>
    <a:masterClrMapping/>
  </p:clrMapOvr>
  <p:transition spd="slow" advClick="0" advTm="10000">
    <p:wip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640981"/>
      </p:ext>
    </p:extLst>
  </p:cSld>
  <p:clrMapOvr>
    <a:masterClrMapping/>
  </p:clrMapOvr>
  <p:transition spd="slow" advClick="0" advTm="10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885239"/>
      </p:ext>
    </p:extLst>
  </p:cSld>
  <p:clrMapOvr>
    <a:masterClrMapping/>
  </p:clrMapOvr>
  <p:transition spd="slow" advClick="0" advTm="10000">
    <p:wip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028537"/>
      </p:ext>
    </p:extLst>
  </p:cSld>
  <p:clrMapOvr>
    <a:masterClrMapping/>
  </p:clrMapOvr>
  <p:transition spd="slow" advClick="0" advTm="10000">
    <p:wip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967119"/>
      </p:ext>
    </p:extLst>
  </p:cSld>
  <p:clrMapOvr>
    <a:masterClrMapping/>
  </p:clrMapOvr>
  <p:transition spd="slow" advClick="0" advTm="10000">
    <p:wip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523682"/>
      </p:ext>
    </p:extLst>
  </p:cSld>
  <p:clrMapOvr>
    <a:masterClrMapping/>
  </p:clrMapOvr>
  <p:transition spd="slow" advClick="0" advTm="10000">
    <p:wip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048329"/>
      </p:ext>
    </p:extLst>
  </p:cSld>
  <p:clrMapOvr>
    <a:masterClrMapping/>
  </p:clrMapOvr>
  <p:transition spd="slow" advClick="0" advTm="10000">
    <p:wip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207360"/>
      </p:ext>
    </p:extLst>
  </p:cSld>
  <p:clrMapOvr>
    <a:masterClrMapping/>
  </p:clrMapOvr>
  <p:transition spd="slow" advClick="0" advTm="10000">
    <p:wip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942925"/>
      </p:ext>
    </p:extLst>
  </p:cSld>
  <p:clrMapOvr>
    <a:masterClrMapping/>
  </p:clrMapOvr>
  <p:transition spd="slow" advClick="0" advTm="10000">
    <p:wip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743595"/>
      </p:ext>
    </p:extLst>
  </p:cSld>
  <p:clrMapOvr>
    <a:masterClrMapping/>
  </p:clrMapOvr>
  <p:transition spd="slow" advClick="0" advTm="10000">
    <p:wip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190292"/>
      </p:ext>
    </p:extLst>
  </p:cSld>
  <p:clrMapOvr>
    <a:masterClrMapping/>
  </p:clrMapOvr>
  <p:transition spd="slow" advClick="0" advTm="10000">
    <p:wip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343252"/>
      </p:ext>
    </p:extLst>
  </p:cSld>
  <p:clrMapOvr>
    <a:masterClrMapping/>
  </p:clrMapOvr>
  <p:transition spd="slow" advClick="0" advTm="10000">
    <p:wip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27476"/>
      </p:ext>
    </p:extLst>
  </p:cSld>
  <p:clrMapOvr>
    <a:masterClrMapping/>
  </p:clrMapOvr>
  <p:transition spd="slow" advClick="0" advTm="10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05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0">
    <p:wip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86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 advClick="0" advTm="10000">
    <p:wip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057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 advClick="0" advTm="10000">
    <p:wip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931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10000">
    <p:wip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514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Click="0" advTm="10000">
    <p:wip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635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 advClick="0" advTm="10000">
    <p:wip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116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 advClick="0" advTm="10000">
    <p:wip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48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 advClick="0" advTm="10000">
    <p:wip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40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 advClick="0" advTm="10000">
    <p:wip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309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 advClick="0" advTm="10000">
    <p:wip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03D6F-96E3-4211-97ED-092811B36F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EA5AA-9B63-4DDA-A970-076332E6968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406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slow" advClick="0" advTm="10000">
    <p:wip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0" y="1868424"/>
            <a:ext cx="3901440" cy="312115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76424" y="1"/>
            <a:ext cx="5495925" cy="1532840"/>
          </a:xfrm>
          <a:prstGeom prst="rect">
            <a:avLst/>
          </a:prstGeom>
        </p:spPr>
        <p:txBody>
          <a:bodyPr>
            <a:prstTxWarp prst="textInflateTop">
              <a:avLst>
                <a:gd name="adj" fmla="val 44971"/>
              </a:avLst>
            </a:prstTxWarp>
            <a:spAutoFit/>
          </a:bodyPr>
          <a:lstStyle/>
          <a:p>
            <a:pPr indent="179705" algn="ctr"/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Совместный проект</a:t>
            </a:r>
            <a:endParaRPr lang="ru-RU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79705" algn="ctr"/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«ПУСТЬ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ВСЕГДА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БУДЕТ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КНИГА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1" b="9565"/>
          <a:stretch/>
        </p:blipFill>
        <p:spPr>
          <a:xfrm>
            <a:off x="222181" y="4263030"/>
            <a:ext cx="4381500" cy="2352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0"/>
          <a:stretch/>
        </p:blipFill>
        <p:spPr>
          <a:xfrm>
            <a:off x="47626" y="1"/>
            <a:ext cx="1963918" cy="1905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5398" y="4144563"/>
            <a:ext cx="3810001" cy="2589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user\Pictures\картиночки\картинки биюлиотечные\1_w402_h410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14979" y="1459070"/>
            <a:ext cx="3056891" cy="31159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5135566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670" objId="3"/>
        <p14:triggerEvt type="onClick" time="167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0" y="1868424"/>
            <a:ext cx="3901440" cy="312115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14537" y="133350"/>
            <a:ext cx="48482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 algn="ctr"/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Конец декабря – любимое время года, когда ощущение праздника просто витает в воздухе, предвосхищая Новый Год. Бегают в предпраздничной суете взрослые, начинаются новогодние представления у детворы.</a:t>
            </a:r>
            <a:endParaRPr lang="ru-RU" sz="1200" b="1" dirty="0">
              <a:solidFill>
                <a:srgbClr val="0070C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 cstate="print">
            <a:clrChange>
              <a:clrFrom>
                <a:srgbClr val="FBF7FE"/>
              </a:clrFrom>
              <a:clrTo>
                <a:srgbClr val="FBF7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075" y="309562"/>
            <a:ext cx="1892300" cy="1419225"/>
          </a:xfrm>
          <a:prstGeom prst="rect">
            <a:avLst/>
          </a:prstGeom>
        </p:spPr>
      </p:pic>
      <p:pic>
        <p:nvPicPr>
          <p:cNvPr id="11" name="Рисунок 10" descr="C:\Users\mo1\Pictures\30cfd7a91a48.png"/>
          <p:cNvPicPr/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5" b="16654"/>
          <a:stretch/>
        </p:blipFill>
        <p:spPr bwMode="auto">
          <a:xfrm flipH="1">
            <a:off x="571499" y="309562"/>
            <a:ext cx="1192212" cy="212140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/>
          <p:cNvSpPr/>
          <p:nvPr/>
        </p:nvSpPr>
        <p:spPr>
          <a:xfrm>
            <a:off x="2152650" y="189633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79705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23 декабря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преддверии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праздника,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ребятам из специальной коррекционной школы №7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прибыли гости на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библиобусе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2"/>
          <a:stretch/>
        </p:blipFill>
        <p:spPr>
          <a:xfrm>
            <a:off x="942974" y="2914650"/>
            <a:ext cx="6991350" cy="37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74852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0" y="1868424"/>
            <a:ext cx="3901440" cy="3121152"/>
          </a:xfrm>
          <a:prstGeom prst="rect">
            <a:avLst/>
          </a:prstGeom>
        </p:spPr>
      </p:pic>
      <p:pic>
        <p:nvPicPr>
          <p:cNvPr id="2050" name="Picture 2" descr="C:\Users\АБОН-ДЕТС\Desktop\2015 ГОД\МАЙ\клеменово+шк.№2 ФОТО\134___05\IMG_36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858" y="2810444"/>
            <a:ext cx="5400600" cy="405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АБОН-ДЕТС\Desktop\2015 ГОД\МАЙ\клеменово+шк.№2 ФОТО\134___05\IMG_35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9" y="116633"/>
            <a:ext cx="5074776" cy="380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48065" y="116633"/>
            <a:ext cx="3959876" cy="302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/>
                <a:ea typeface="Calibri"/>
              </a:rPr>
              <a:t>7 мая 2015 г. в 11.00 </a:t>
            </a:r>
            <a:r>
              <a:rPr lang="ru-RU" sz="1600" b="1" dirty="0">
                <a:latin typeface="Times New Roman"/>
                <a:ea typeface="Calibri"/>
              </a:rPr>
              <a:t>одновременно в самых разных уголках России и за её пределами прошел час одновременного чтения произведений о Великой Отечественной войне. </a:t>
            </a:r>
            <a:endParaRPr lang="ru-RU" sz="1600" b="1" dirty="0" smtClean="0">
              <a:latin typeface="Times New Roman"/>
              <a:ea typeface="Calibri"/>
            </a:endParaRPr>
          </a:p>
          <a:p>
            <a:pPr indent="180340"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latin typeface="Times New Roman"/>
                <a:ea typeface="Calibri"/>
                <a:cs typeface="Times New Roman"/>
              </a:rPr>
              <a:t>Команда КИБО </a:t>
            </a:r>
            <a:r>
              <a:rPr lang="ru-RU" sz="1400" b="1" dirty="0">
                <a:latin typeface="Times New Roman"/>
                <a:ea typeface="Calibri"/>
                <a:cs typeface="Times New Roman"/>
              </a:rPr>
              <a:t>(Комплекса Информационно Библиотечного Обслуживания) </a:t>
            </a:r>
            <a:r>
              <a:rPr lang="ru-RU" sz="1400" b="1" dirty="0" smtClean="0">
                <a:latin typeface="Times New Roman"/>
                <a:ea typeface="Calibri"/>
                <a:cs typeface="Times New Roman"/>
              </a:rPr>
              <a:t>не смогла </a:t>
            </a:r>
            <a:r>
              <a:rPr lang="ru-RU" sz="1400" b="1" dirty="0">
                <a:latin typeface="Times New Roman"/>
                <a:ea typeface="Calibri"/>
                <a:cs typeface="Times New Roman"/>
              </a:rPr>
              <a:t>оставить без внимания юных патриотов </a:t>
            </a:r>
            <a:r>
              <a:rPr lang="ru-RU" sz="1400" b="1" dirty="0" smtClean="0">
                <a:latin typeface="Times New Roman"/>
                <a:ea typeface="Calibri"/>
                <a:cs typeface="Times New Roman"/>
              </a:rPr>
              <a:t>из  </a:t>
            </a:r>
            <a:r>
              <a:rPr lang="ru-RU" sz="1400" b="1" dirty="0" err="1">
                <a:latin typeface="Times New Roman"/>
                <a:ea typeface="Calibri"/>
                <a:cs typeface="Times New Roman"/>
              </a:rPr>
              <a:t>Клемёновской</a:t>
            </a:r>
            <a:r>
              <a:rPr lang="ru-RU" sz="1400" b="1" dirty="0">
                <a:latin typeface="Times New Roman"/>
                <a:ea typeface="Calibri"/>
                <a:cs typeface="Times New Roman"/>
              </a:rPr>
              <a:t> специальной коррекционной школы-интерната. </a:t>
            </a:r>
            <a:endParaRPr lang="ru-RU" sz="1400" b="1" dirty="0">
              <a:ea typeface="Calibri"/>
              <a:cs typeface="Times New Roman"/>
            </a:endParaRPr>
          </a:p>
          <a:p>
            <a:pPr algn="ctr"/>
            <a:endParaRPr lang="ru-RU" sz="1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0643" y="3922715"/>
            <a:ext cx="367456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/>
                <a:ea typeface="Calibri"/>
              </a:rPr>
              <a:t>Главной целью проведённой акции стало желание библиотекарей донести до своих маленьких слушателей следующую мысль – «Мы, люди мирного времени, не хотим войны! Жизнь человеку дана для того, чтобы строить светлое будущее и поэтому</a:t>
            </a:r>
            <a:r>
              <a:rPr lang="ru-RU" sz="1600" b="1" dirty="0">
                <a:ea typeface="Calibri"/>
                <a:cs typeface="Times New Roman"/>
              </a:rPr>
              <a:t> </a:t>
            </a:r>
            <a:r>
              <a:rPr lang="ru-RU" sz="1600" b="1" dirty="0">
                <a:latin typeface="Times New Roman"/>
                <a:ea typeface="Calibri"/>
              </a:rPr>
              <a:t>никому нельзя забывать о героизме и стойкости людей в годы Великой Отечественной и какой ценой досталась Победа…» 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038810358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0" y="1868424"/>
            <a:ext cx="3901440" cy="3121152"/>
          </a:xfrm>
          <a:prstGeom prst="rect">
            <a:avLst/>
          </a:prstGeom>
        </p:spPr>
      </p:pic>
      <p:pic>
        <p:nvPicPr>
          <p:cNvPr id="3074" name="Picture 2" descr="C:\Users\АБОН-ДЕТС\Desktop\2015 ГОД\АПРЕЛЬ\д. Михали\IMG_35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34378"/>
            <a:ext cx="6678487" cy="500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371" y="5216996"/>
            <a:ext cx="9144000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ea typeface="Calibri"/>
                <a:cs typeface="Times New Roman"/>
              </a:rPr>
              <a:t>17 апреля </a:t>
            </a:r>
            <a:r>
              <a:rPr lang="ru-RU" b="1" dirty="0">
                <a:ea typeface="Calibri"/>
                <a:cs typeface="Times New Roman"/>
              </a:rPr>
              <a:t>2015 г. наша мобильная команда направилась в </a:t>
            </a:r>
            <a:r>
              <a:rPr lang="ru-RU" b="1" dirty="0" err="1">
                <a:ea typeface="Calibri"/>
                <a:cs typeface="Times New Roman"/>
              </a:rPr>
              <a:t>Михалевский</a:t>
            </a:r>
            <a:r>
              <a:rPr lang="ru-RU" b="1" dirty="0">
                <a:ea typeface="Calibri"/>
                <a:cs typeface="Times New Roman"/>
              </a:rPr>
              <a:t> сельский филиал. Для детей третьих и четвертых классов </a:t>
            </a:r>
            <a:r>
              <a:rPr lang="ru-RU" b="1" dirty="0" err="1">
                <a:ea typeface="Calibri"/>
                <a:cs typeface="Times New Roman"/>
              </a:rPr>
              <a:t>Михалевской</a:t>
            </a:r>
            <a:r>
              <a:rPr lang="ru-RU" b="1" dirty="0">
                <a:ea typeface="Calibri"/>
                <a:cs typeface="Times New Roman"/>
              </a:rPr>
              <a:t> средней общеобразовательной школы была проведена </a:t>
            </a:r>
            <a:r>
              <a:rPr lang="ru-RU" b="1" dirty="0" err="1">
                <a:ea typeface="Calibri"/>
                <a:cs typeface="Times New Roman"/>
              </a:rPr>
              <a:t>медиапрезентация</a:t>
            </a:r>
            <a:r>
              <a:rPr lang="ru-RU" b="1" dirty="0">
                <a:ea typeface="Calibri"/>
                <a:cs typeface="Times New Roman"/>
              </a:rPr>
              <a:t> в рамках работы урока мужества «Детство опаленное войной…», посвящённого 70-летию Великой Победы советского народа в Великой Отечественной войне.</a:t>
            </a:r>
            <a:endParaRPr lang="ru-RU" sz="1400" b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49112120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0" y="1868424"/>
            <a:ext cx="3901440" cy="3121152"/>
          </a:xfrm>
          <a:prstGeom prst="rect">
            <a:avLst/>
          </a:prstGeom>
        </p:spPr>
      </p:pic>
      <p:pic>
        <p:nvPicPr>
          <p:cNvPr id="5" name="Рисунок 4" descr="C:\Users\user\Desktop\Сутеев\11 февраля\IMG_326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4"/>
          <a:stretch/>
        </p:blipFill>
        <p:spPr bwMode="auto">
          <a:xfrm>
            <a:off x="107504" y="116632"/>
            <a:ext cx="5040560" cy="31683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user\Desktop\Сутеев\11 февраля\IMG_326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3016"/>
            <a:ext cx="5040560" cy="30382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5148064" y="306497"/>
            <a:ext cx="3975126" cy="2812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 algn="ctr">
              <a:lnSpc>
                <a:spcPct val="150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11 февраля 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2015 года команда </a:t>
            </a:r>
            <a:r>
              <a:rPr lang="ru-RU" sz="2000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КИБО посетила детский сад «Золотая рыбка» в деревне Иваново и провела для ребят медиа презентацию «Добрый сказочник Владимир </a:t>
            </a:r>
            <a:r>
              <a:rPr lang="ru-RU" sz="2000" b="1" i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Сутеев</a:t>
            </a:r>
            <a:r>
              <a:rPr lang="ru-RU" sz="2000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». </a:t>
            </a:r>
            <a:endParaRPr lang="ru-RU" sz="2000" b="1" i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40882" y="3645024"/>
            <a:ext cx="3903118" cy="2540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latin typeface="Times New Roman"/>
                <a:ea typeface="Calibri"/>
              </a:rPr>
              <a:t>Сотрудница </a:t>
            </a:r>
            <a:r>
              <a:rPr lang="ru-RU" b="1" dirty="0">
                <a:latin typeface="Times New Roman"/>
                <a:ea typeface="Calibri"/>
              </a:rPr>
              <a:t>Центральной детской библиотеки </a:t>
            </a:r>
            <a:r>
              <a:rPr lang="ru-RU" b="1" dirty="0" smtClean="0">
                <a:latin typeface="Times New Roman"/>
                <a:ea typeface="Calibri"/>
              </a:rPr>
              <a:t>рассказала </a:t>
            </a:r>
            <a:r>
              <a:rPr lang="ru-RU" b="1" dirty="0">
                <a:latin typeface="Times New Roman"/>
                <a:ea typeface="Calibri"/>
              </a:rPr>
              <a:t>детям о том, что сказке «Кто сказал: «Мяу»?» исполнилось 60 лет. Многие ребята знают и любят эту сказку про неуклюжего </a:t>
            </a:r>
            <a:r>
              <a:rPr lang="ru-RU" b="1" dirty="0" smtClean="0">
                <a:latin typeface="Times New Roman"/>
                <a:ea typeface="Calibri"/>
              </a:rPr>
              <a:t>Щенка.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050791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0" y="1868424"/>
            <a:ext cx="3901440" cy="312115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2540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 algn="ctr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Совместный проект КИБО и Центральной детской библиотеки постоянно в поиске. Не успели приехать с мероприятия по «Культуре поведения», а нас ждал уже «мастер класс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». </a:t>
            </a:r>
            <a:r>
              <a:rPr lang="ru-RU" b="1" dirty="0" smtClean="0">
                <a:latin typeface="Times New Roman"/>
                <a:ea typeface="Calibri"/>
              </a:rPr>
              <a:t>Добрая </a:t>
            </a:r>
            <a:r>
              <a:rPr lang="ru-RU" b="1" dirty="0">
                <a:latin typeface="Times New Roman"/>
                <a:ea typeface="Calibri"/>
              </a:rPr>
              <a:t>традиция детской библиотеки проводить с детьми интересные театрализованные библиотечно-сказочные «посиделки» захватила и сотрудников КИБО, и они с большим удовольствием приняли участие в необычном «мастер-классе».</a:t>
            </a:r>
            <a:endParaRPr lang="ru-RU" b="1" dirty="0"/>
          </a:p>
        </p:txBody>
      </p:sp>
      <p:pic>
        <p:nvPicPr>
          <p:cNvPr id="5" name="Рисунок 4" descr="IMG_322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6" r="4596"/>
          <a:stretch>
            <a:fillRect/>
          </a:stretch>
        </p:blipFill>
        <p:spPr bwMode="auto">
          <a:xfrm>
            <a:off x="107504" y="2540888"/>
            <a:ext cx="4536504" cy="36244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Рисунок 5" descr="IMG_323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5"/>
          <a:stretch>
            <a:fillRect/>
          </a:stretch>
        </p:blipFill>
        <p:spPr bwMode="auto">
          <a:xfrm>
            <a:off x="4788024" y="2540888"/>
            <a:ext cx="4248471" cy="36244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2050791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5" y="24204"/>
            <a:ext cx="9111727" cy="6833795"/>
          </a:xfrm>
        </p:spPr>
      </p:pic>
    </p:spTree>
    <p:extLst>
      <p:ext uri="{BB962C8B-B14F-4D97-AF65-F5344CB8AC3E}">
        <p14:creationId xmlns:p14="http://schemas.microsoft.com/office/powerpoint/2010/main" val="1384247016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81830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8" y="22258"/>
            <a:ext cx="9114323" cy="6835742"/>
          </a:xfrm>
        </p:spPr>
      </p:pic>
    </p:spTree>
    <p:extLst>
      <p:ext uri="{BB962C8B-B14F-4D97-AF65-F5344CB8AC3E}">
        <p14:creationId xmlns:p14="http://schemas.microsoft.com/office/powerpoint/2010/main" val="3656717916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АБОН-ДЕТС\Desktop\2015 ГОД\МАЙ\клеменово+шк.№2 ФОТО\134___05\IMG_360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80"/>
            <a:ext cx="9144000" cy="68601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>
                <a:latin typeface="Impact" panose="020B0806030902050204" pitchFamily="34" charset="0"/>
              </a:rPr>
              <a:t>9 </a:t>
            </a:r>
            <a:r>
              <a:rPr lang="ru-RU" dirty="0" smtClean="0">
                <a:latin typeface="Impact" panose="020B0806030902050204" pitchFamily="34" charset="0"/>
              </a:rPr>
              <a:t>мая – День Победы!</a:t>
            </a:r>
            <a:endParaRPr lang="ru-RU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90093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22837009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0" y="1868424"/>
            <a:ext cx="3901440" cy="312115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0500" y="467794"/>
            <a:ext cx="87439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Летом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 года стартовал совместный проект </a:t>
            </a:r>
            <a:endParaRPr lang="ru-RU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Центральной детской библиотеки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Комплекса Информационно – Библиотечного Обслуживания (КИБО)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«ПУСТЬ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ВСЕГДА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направленность проекта - проведения массовых мероприятий в детских учреждениях нашего города и района. Сотрудники КИБО и детской библиотеки планируют посетить школы и детские сады с интересными игровыми и музыкальными программами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6775" y="3178972"/>
            <a:ext cx="4257673" cy="3240877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  <a:t>Сценарии и ведущие мероприятий:</a:t>
            </a:r>
          </a:p>
          <a:p>
            <a:pPr algn="ctr"/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</a:rPr>
              <a:t>библиотекарь </a:t>
            </a:r>
          </a:p>
          <a:p>
            <a:pPr algn="ctr"/>
            <a:r>
              <a:rPr lang="ru-RU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Фалина</a:t>
            </a:r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</a:rPr>
              <a:t> Мария Александровна, </a:t>
            </a:r>
            <a:endParaRPr lang="ru-RU" b="1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algn="ctr"/>
            <a:endParaRPr lang="ru-RU" b="1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</a:rPr>
              <a:t>библиотекарь </a:t>
            </a:r>
          </a:p>
          <a:p>
            <a:pPr algn="ctr"/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</a:rPr>
              <a:t>Краснова Маргарита </a:t>
            </a:r>
            <a:r>
              <a:rPr lang="ru-RU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Александровна,</a:t>
            </a:r>
          </a:p>
          <a:p>
            <a:pPr algn="ctr"/>
            <a:endParaRPr lang="ru-RU" b="1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Вихляева</a:t>
            </a:r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</a:rPr>
              <a:t> Анастасия Юрьевна</a:t>
            </a:r>
            <a:r>
              <a:rPr lang="ru-RU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endParaRPr lang="ru-RU" b="1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Мазникова</a:t>
            </a:r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</a:rPr>
              <a:t> Нина </a:t>
            </a:r>
            <a:r>
              <a:rPr lang="ru-RU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Викторовна</a:t>
            </a:r>
            <a:endParaRPr lang="ru-RU" dirty="0">
              <a:solidFill>
                <a:prstClr val="black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0500" y="3178972"/>
            <a:ext cx="4057650" cy="3240877"/>
          </a:xfrm>
          <a:prstGeom prst="rect">
            <a:avLst/>
          </a:prstGeom>
          <a:ln>
            <a:solidFill>
              <a:srgbClr val="00B0F0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Организаторы проекта: </a:t>
            </a:r>
          </a:p>
          <a:p>
            <a:pPr algn="ctr"/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</a:rPr>
              <a:t>ведущий библиотекарь </a:t>
            </a:r>
          </a:p>
          <a:p>
            <a:pPr algn="ctr"/>
            <a:r>
              <a:rPr lang="ru-RU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Вихляева</a:t>
            </a:r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</a:rPr>
              <a:t> Анастасия Юрьевна, </a:t>
            </a:r>
            <a:endParaRPr lang="ru-RU" b="1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algn="ctr"/>
            <a:endParaRPr lang="ru-RU" b="1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</a:rPr>
              <a:t>заведующая сектором нестационарных форм обслуживания</a:t>
            </a:r>
          </a:p>
          <a:p>
            <a:pPr algn="ctr"/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Мазникова</a:t>
            </a:r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</a:rPr>
              <a:t> Нина </a:t>
            </a:r>
            <a:r>
              <a:rPr lang="ru-RU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Викторовна</a:t>
            </a:r>
          </a:p>
          <a:p>
            <a:pPr algn="ctr"/>
            <a:endParaRPr lang="ru-RU" b="1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</a:rPr>
              <a:t>оператор: </a:t>
            </a:r>
          </a:p>
          <a:p>
            <a:pPr algn="ctr"/>
            <a:r>
              <a:rPr lang="ru-RU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Меньков</a:t>
            </a:r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</a:rPr>
              <a:t> Илья Михайлович  </a:t>
            </a:r>
          </a:p>
        </p:txBody>
      </p:sp>
    </p:spTree>
    <p:extLst>
      <p:ext uri="{BB962C8B-B14F-4D97-AF65-F5344CB8AC3E}">
        <p14:creationId xmlns:p14="http://schemas.microsoft.com/office/powerpoint/2010/main" val="639034153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28543129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r"/>
            <a:r>
              <a:rPr lang="ru-RU" sz="3200" b="1" dirty="0" smtClean="0">
                <a:solidFill>
                  <a:srgbClr val="FFFF00"/>
                </a:solidFill>
              </a:rPr>
              <a:t>6 июня 2016 год </a:t>
            </a:r>
            <a:br>
              <a:rPr lang="ru-RU" sz="3200" b="1" dirty="0" smtClean="0">
                <a:solidFill>
                  <a:srgbClr val="FFFF00"/>
                </a:solidFill>
              </a:rPr>
            </a:br>
            <a:r>
              <a:rPr lang="ru-RU" sz="3200" b="1" dirty="0" smtClean="0">
                <a:solidFill>
                  <a:srgbClr val="FFFF00"/>
                </a:solidFill>
              </a:rPr>
              <a:t>детский пришкольный лагерь</a:t>
            </a:r>
            <a:endParaRPr lang="ru-RU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463739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5877272"/>
            <a:ext cx="7886700" cy="1325563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2 сентября 2016 год, СОШ № 2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264499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49601092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3365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805264"/>
            <a:ext cx="9144000" cy="1325563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Реабилитационный центр для детей «Егорка», 2017 год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137150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4317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168" y="0"/>
            <a:ext cx="7886700" cy="1325563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 мая 2017 год 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2047748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39944" cy="674867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3"/>
            <a:ext cx="9032440" cy="792087"/>
          </a:xfrm>
        </p:spPr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ВСЕРОССИЙСКАЯ АКЦИЯ «ЧИТАЙ СТРАНА»</a:t>
            </a:r>
            <a:endParaRPr lang="ru-RU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0804482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041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9144000" cy="687610"/>
          </a:xfrm>
        </p:spPr>
        <p:txBody>
          <a:bodyPr/>
          <a:lstStyle/>
          <a:p>
            <a:r>
              <a:rPr lang="ru-RU" b="1" dirty="0" smtClean="0">
                <a:latin typeface="Arial Black" panose="020B0A04020102020204" pitchFamily="34" charset="0"/>
              </a:rPr>
              <a:t>АКЦИЯ «ЧИТАЕМ ДЕТЯМ О ВОЙНЕ»</a:t>
            </a:r>
            <a:endParaRPr lang="ru-RU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155990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0" y="1868424"/>
            <a:ext cx="3901440" cy="312115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24024" y="85726"/>
            <a:ext cx="5638800" cy="1532840"/>
          </a:xfrm>
          <a:prstGeom prst="rect">
            <a:avLst/>
          </a:prstGeom>
        </p:spPr>
        <p:txBody>
          <a:bodyPr>
            <a:prstTxWarp prst="textInflateTop">
              <a:avLst>
                <a:gd name="adj" fmla="val 44971"/>
              </a:avLst>
            </a:prstTxWarp>
            <a:spAutoFit/>
          </a:bodyPr>
          <a:lstStyle/>
          <a:p>
            <a:pPr indent="179705" algn="ctr"/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Совместный проект</a:t>
            </a:r>
            <a:endParaRPr lang="ru-RU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79705" algn="ctr"/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«ПУСТЬ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ВСЕГДА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БУДЕТ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КНИГА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1" b="9565"/>
          <a:stretch/>
        </p:blipFill>
        <p:spPr>
          <a:xfrm>
            <a:off x="222181" y="4263030"/>
            <a:ext cx="4381500" cy="2352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0"/>
          <a:stretch/>
        </p:blipFill>
        <p:spPr>
          <a:xfrm>
            <a:off x="47626" y="1"/>
            <a:ext cx="1963918" cy="1905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5398" y="4144563"/>
            <a:ext cx="3810001" cy="2589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user\Pictures\картиночки\картинки биюлиотечные\1_w402_h410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14979" y="1459070"/>
            <a:ext cx="3056891" cy="31159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2468360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0" y="1868424"/>
            <a:ext cx="3901440" cy="312115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1560" y="476672"/>
            <a:ext cx="37433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сентября 2014 года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Дне города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Егорьевска команда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КИБО провела игровую программу для маленьких егорьевцев с музыкой, конкурсами, играми и подарками.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62"/>
          <a:stretch/>
        </p:blipFill>
        <p:spPr>
          <a:xfrm>
            <a:off x="4816005" y="193764"/>
            <a:ext cx="4245417" cy="34875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/>
          <a:stretch/>
        </p:blipFill>
        <p:spPr>
          <a:xfrm>
            <a:off x="161925" y="2970382"/>
            <a:ext cx="5251501" cy="3687593"/>
          </a:xfrm>
          <a:prstGeom prst="rect">
            <a:avLst/>
          </a:prstGeom>
        </p:spPr>
      </p:pic>
      <p:pic>
        <p:nvPicPr>
          <p:cNvPr id="13" name="Рисунок 12" descr="C:\Users\mo1\Pictures\30cfd7a91a48.png"/>
          <p:cNvPicPr/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5" b="16654"/>
          <a:stretch/>
        </p:blipFill>
        <p:spPr bwMode="auto">
          <a:xfrm>
            <a:off x="6295527" y="3849905"/>
            <a:ext cx="1457824" cy="29128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5014992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0" y="1868424"/>
            <a:ext cx="3901440" cy="312115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28726" y="505583"/>
            <a:ext cx="7305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 сентября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2014 года в </a:t>
            </a:r>
            <a:r>
              <a:rPr lang="ru-RU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Михалёвской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библиотеке прошла краеведческая встреча для учащихся 6-7 классов сельской школы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7653" y="5438775"/>
            <a:ext cx="84581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 algn="ctr"/>
            <a: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Команда КИБО подготовила </a:t>
            </a:r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провела </a:t>
            </a:r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медиа </a:t>
            </a:r>
            <a: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презентацию</a:t>
            </a:r>
          </a:p>
          <a:p>
            <a:pPr indent="179705" algn="ctr"/>
            <a: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Прославившие край Егорьевский» </a:t>
            </a:r>
            <a:endParaRPr lang="ru-RU" sz="2000" b="1" dirty="0" smtClean="0">
              <a:solidFill>
                <a:srgbClr val="0070C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79705" algn="ctr"/>
            <a: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 236-летию со дня образования города</a:t>
            </a:r>
            <a: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7" y="1395888"/>
            <a:ext cx="4302760" cy="32270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8" y="1671846"/>
            <a:ext cx="4371975" cy="327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1663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57"/>
          <a:stretch/>
        </p:blipFill>
        <p:spPr>
          <a:xfrm>
            <a:off x="547083" y="1189940"/>
            <a:ext cx="7818755" cy="4107350"/>
          </a:xfrm>
          <a:prstGeom prst="rect">
            <a:avLst/>
          </a:prstGeom>
        </p:spPr>
      </p:pic>
      <p:pic>
        <p:nvPicPr>
          <p:cNvPr id="4" name="Рисунок 3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0" y="1868424"/>
            <a:ext cx="3901440" cy="312115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6200" y="151536"/>
            <a:ext cx="8953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 algn="ctr"/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октября </a:t>
            </a:r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команда КИБО посетила Егорьевский реабилитационный центр для детей и подростков с ограниченными возможностями «Егорка», чтобы рассказать и показать малышам, как прекрасна волшебница ОСЕНЬ.</a:t>
            </a:r>
            <a:endParaRPr lang="ru-RU" sz="1400" b="1" dirty="0">
              <a:solidFill>
                <a:prstClr val="black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36985" y="5412364"/>
            <a:ext cx="68389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 algn="ctr"/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Ребята дружно приветствовали своих гостей, внимательно наблюдали за установкой аппаратуры и увлечённо задавали разные вопросы.</a:t>
            </a:r>
          </a:p>
        </p:txBody>
      </p:sp>
    </p:spTree>
    <p:extLst>
      <p:ext uri="{BB962C8B-B14F-4D97-AF65-F5344CB8AC3E}">
        <p14:creationId xmlns:p14="http://schemas.microsoft.com/office/powerpoint/2010/main" val="1204815571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0" y="1868424"/>
            <a:ext cx="3901440" cy="312115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791074" y="718207"/>
            <a:ext cx="4267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 октября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команда КИБО посетила воспитанников из </a:t>
            </a:r>
            <a:r>
              <a:rPr lang="ru-RU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Клеменовской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специальной (коррекционной)</a:t>
            </a:r>
          </a:p>
          <a:p>
            <a:pPr indent="179705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школы-интернат.</a:t>
            </a:r>
            <a:endParaRPr lang="ru-RU" sz="1400" b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79705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базе </a:t>
            </a:r>
            <a:r>
              <a:rPr lang="ru-RU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Клеменовской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сельской библиотеки ребятам была показана медиа презентация </a:t>
            </a:r>
          </a:p>
          <a:p>
            <a:pPr indent="179705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«Две лягушки» Л.Пантелеева.</a:t>
            </a:r>
            <a:endParaRPr lang="ru-RU" sz="14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3891014"/>
            <a:ext cx="63531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 algn="ctr"/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Ребята прослушали стихотворение и угадали, про каких животных будет идти речь. Познакомились с биографией писателя. Узнали, что Леонид Пантелеев - это псевдоним писателя. </a:t>
            </a:r>
            <a: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Побеседовали </a:t>
            </a:r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 библиотекарем о сказке, о героях. </a:t>
            </a:r>
            <a: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Выразили </a:t>
            </a:r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свои впечатления о </a:t>
            </a:r>
            <a: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сказке.</a:t>
            </a:r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b="1" i="1" dirty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user\Desktop\клемёново 22 октября\IMG_560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32" y="305259"/>
            <a:ext cx="4550410" cy="3411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34126" y="3716479"/>
            <a:ext cx="2809874" cy="259584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569730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0" y="1868424"/>
            <a:ext cx="3901440" cy="312115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49662"/>
            <a:ext cx="59817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23 октября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 преддверии празднования государственного праздника, который связан с важными страницами исторического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прошлого России,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команда КИБО посетила Ивановский сельский культурно-досуговый центр с презентацией, посвященной Дню народного единства.</a:t>
            </a:r>
            <a:endParaRPr lang="ru-RU" sz="14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82" y="1983929"/>
            <a:ext cx="4208686" cy="31565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5243" r="14471"/>
          <a:stretch/>
        </p:blipFill>
        <p:spPr>
          <a:xfrm>
            <a:off x="5391150" y="1360836"/>
            <a:ext cx="3542059" cy="377960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9076" y="5291286"/>
            <a:ext cx="85350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Ведущий библиотекарь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Вихляева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Анастасия Юрьевна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рассказала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учащимся 1-8 классов об истории возникновения этого праздника, дала представление о событиях начала 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XVII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века, объяснила, почему именно </a:t>
            </a:r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ноября в России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отмечается ДЕНЬ НАРОДНОГО ЕДИНСТВА.  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278801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0" y="1868424"/>
            <a:ext cx="3901440" cy="31211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22136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28 октября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команда КИБО посетила ребят из специальной (коррекционной) общеобразовательной школы №7 с игровой программой «День рождения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Мурзилки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ru-RU" sz="14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" t="14298" r="2801"/>
          <a:stretch/>
        </p:blipFill>
        <p:spPr>
          <a:xfrm>
            <a:off x="719136" y="984379"/>
            <a:ext cx="7705726" cy="393138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19136" y="5032443"/>
            <a:ext cx="770572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время осенних каникул действует пришкольный лагерь и как раз в эти дни мы постарались приехать к ребятам. Весёлые и запыхавшиеся после игры с мячом дети из разных классов собрались в кабинете биологии и с интересом включились в нашу интеллектуальную игру. </a:t>
            </a:r>
            <a:endParaRPr lang="ru-RU" sz="2000" b="1" dirty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541164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0" y="1868424"/>
            <a:ext cx="3901440" cy="312115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8125" y="236487"/>
            <a:ext cx="49149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25 ноября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2014 года сотрудники Центральной Детской библиотеки и КИБО провели медиа презентацию «В мире нет её роднее, справедливей и добрее!» посвящённую Дню Матери в уютном зале Егорьевского реабилитационного центра для детей и подростков с ограниченными возможностями «Егорка».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5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755" y="251142"/>
            <a:ext cx="3221990" cy="2279015"/>
          </a:xfrm>
          <a:prstGeom prst="rect">
            <a:avLst/>
          </a:prstGeom>
          <a:ln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2710230"/>
            <a:ext cx="6819900" cy="38325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84" t="16732"/>
          <a:stretch/>
        </p:blipFill>
        <p:spPr>
          <a:xfrm>
            <a:off x="6753224" y="2710230"/>
            <a:ext cx="2296795" cy="383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36022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854</Words>
  <Application>Microsoft Office PowerPoint</Application>
  <PresentationFormat>Экран (4:3)</PresentationFormat>
  <Paragraphs>63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28</vt:i4>
      </vt:variant>
    </vt:vector>
  </HeadingPairs>
  <TitlesOfParts>
    <vt:vector size="46" baseType="lpstr">
      <vt:lpstr>Arial</vt:lpstr>
      <vt:lpstr>Arial Black</vt:lpstr>
      <vt:lpstr>Calibri</vt:lpstr>
      <vt:lpstr>Calibri Light</vt:lpstr>
      <vt:lpstr>Comic Sans MS</vt:lpstr>
      <vt:lpstr>Impact</vt:lpstr>
      <vt:lpstr>Times New Roman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9 мая – День Победы!</vt:lpstr>
      <vt:lpstr>Презентация PowerPoint</vt:lpstr>
      <vt:lpstr>Презентация PowerPoint</vt:lpstr>
      <vt:lpstr>6 июня 2016 год  детский пришкольный лагерь</vt:lpstr>
      <vt:lpstr>2 сентября 2016 год, СОШ № 2</vt:lpstr>
      <vt:lpstr>Презентация PowerPoint</vt:lpstr>
      <vt:lpstr>Реабилитационный центр для детей «Егорка», 2017 год</vt:lpstr>
      <vt:lpstr>26 мая 2017 год </vt:lpstr>
      <vt:lpstr>ВСЕРОССИЙСКАЯ АКЦИЯ «ЧИТАЙ СТРАНА»</vt:lpstr>
      <vt:lpstr>АКЦИЯ «ЧИТАЕМ ДЕТЯМ О ВОЙНЕ»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АБОН-ДЕТС</dc:creator>
  <cp:lastModifiedBy>Вихля</cp:lastModifiedBy>
  <cp:revision>17</cp:revision>
  <dcterms:created xsi:type="dcterms:W3CDTF">2015-09-24T11:35:30Z</dcterms:created>
  <dcterms:modified xsi:type="dcterms:W3CDTF">2017-09-18T11:25:24Z</dcterms:modified>
</cp:coreProperties>
</file>