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BC11-8547-45F5-81C2-F600FC27BA39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096-4D53-4790-BF09-7AA6D0A51A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BC11-8547-45F5-81C2-F600FC27BA39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096-4D53-4790-BF09-7AA6D0A51A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BC11-8547-45F5-81C2-F600FC27BA39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096-4D53-4790-BF09-7AA6D0A51A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BC11-8547-45F5-81C2-F600FC27BA39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096-4D53-4790-BF09-7AA6D0A51A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BC11-8547-45F5-81C2-F600FC27BA39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8B70096-4D53-4790-BF09-7AA6D0A51A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BC11-8547-45F5-81C2-F600FC27BA39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096-4D53-4790-BF09-7AA6D0A51A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BC11-8547-45F5-81C2-F600FC27BA39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096-4D53-4790-BF09-7AA6D0A51A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BC11-8547-45F5-81C2-F600FC27BA39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096-4D53-4790-BF09-7AA6D0A51A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BC11-8547-45F5-81C2-F600FC27BA39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096-4D53-4790-BF09-7AA6D0A51A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BC11-8547-45F5-81C2-F600FC27BA39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096-4D53-4790-BF09-7AA6D0A51A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BC11-8547-45F5-81C2-F600FC27BA39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0096-4D53-4790-BF09-7AA6D0A51A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20BC11-8547-45F5-81C2-F600FC27BA39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8B70096-4D53-4790-BF09-7AA6D0A51A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76672"/>
            <a:ext cx="8229600" cy="2723728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200" cap="none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Муниципальное автономное учреждение</a:t>
            </a:r>
            <a:br>
              <a:rPr lang="ru-RU" sz="2200" cap="none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200" cap="none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«Центр культуры, спорта и работы с молодёжью «Радость»</a:t>
            </a:r>
            <a:br>
              <a:rPr lang="ru-RU" sz="2200" cap="none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200" cap="none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Воскресенский район, </a:t>
            </a:r>
            <a:r>
              <a:rPr lang="ru-RU" sz="2200" cap="none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Ашитковское</a:t>
            </a:r>
            <a:r>
              <a:rPr lang="ru-RU" sz="2200" cap="none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поселение </a:t>
            </a:r>
            <a:br>
              <a:rPr lang="ru-RU" sz="2200" cap="none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2200" cap="none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ул. Коммунистическая д.1 а</a:t>
            </a:r>
            <a:r>
              <a:rPr lang="ru-RU" b="0" cap="none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0" cap="none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3960440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Региональная конференция</a:t>
            </a:r>
            <a:endParaRPr lang="ru-RU" sz="1600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«Библиотека – территория больших возможностей»</a:t>
            </a:r>
            <a:endParaRPr lang="ru-RU" sz="1600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2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Творческий проект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32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32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«Путешествие в страну Игралию!”</a:t>
            </a:r>
          </a:p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-2722456"/>
            <a:ext cx="9396536" cy="931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 сентября 2017 г., г. Воскресенск, Россия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праздника.</a:t>
            </a:r>
            <a:endParaRPr lang="ru-RU" dirty="0"/>
          </a:p>
        </p:txBody>
      </p:sp>
      <p:pic>
        <p:nvPicPr>
          <p:cNvPr id="11" name="Содержимое 10" descr="YsYS9zGjp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3888432" cy="2437185"/>
          </a:xfrm>
        </p:spPr>
      </p:pic>
      <p:pic>
        <p:nvPicPr>
          <p:cNvPr id="14" name="Рисунок 13" descr="aeMJuwMMVM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933056"/>
            <a:ext cx="3816424" cy="2551212"/>
          </a:xfrm>
          <a:prstGeom prst="rect">
            <a:avLst/>
          </a:prstGeom>
        </p:spPr>
      </p:pic>
      <p:pic>
        <p:nvPicPr>
          <p:cNvPr id="115714" name="Picture 2" descr="C:\Users\Лили\Desktop\рейтенг\конференция\1\2j4QmO-iMo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3888432" cy="2427734"/>
          </a:xfrm>
          <a:prstGeom prst="rect">
            <a:avLst/>
          </a:prstGeom>
          <a:noFill/>
        </p:spPr>
      </p:pic>
      <p:pic>
        <p:nvPicPr>
          <p:cNvPr id="115715" name="Picture 3" descr="C:\Users\Лили\Desktop\рейтенг\конференция\1\OP9rhiOjDe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340768"/>
            <a:ext cx="381642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Паровозик «</a:t>
            </a:r>
            <a:r>
              <a:rPr lang="ru-RU" dirty="0" err="1" smtClean="0"/>
              <a:t>Ромашкино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50Ev2rq4SV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5601"/>
            <a:ext cx="4114800" cy="2513479"/>
          </a:xfrm>
        </p:spPr>
      </p:pic>
      <p:pic>
        <p:nvPicPr>
          <p:cNvPr id="5" name="Рисунок 4" descr="kX_2O5s09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209479"/>
            <a:ext cx="4176464" cy="2648521"/>
          </a:xfrm>
          <a:prstGeom prst="rect">
            <a:avLst/>
          </a:prstGeom>
        </p:spPr>
      </p:pic>
      <p:pic>
        <p:nvPicPr>
          <p:cNvPr id="6" name="Рисунок 5" descr="OHDtKIPs01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628800"/>
            <a:ext cx="4176464" cy="2520280"/>
          </a:xfrm>
          <a:prstGeom prst="rect">
            <a:avLst/>
          </a:prstGeom>
        </p:spPr>
      </p:pic>
      <p:pic>
        <p:nvPicPr>
          <p:cNvPr id="7" name="Рисунок 6" descr="suABE6KdPS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221088"/>
            <a:ext cx="4176464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Игры-танцы</a:t>
            </a:r>
            <a:endParaRPr lang="ru-RU" dirty="0"/>
          </a:p>
        </p:txBody>
      </p:sp>
      <p:pic>
        <p:nvPicPr>
          <p:cNvPr id="4" name="Содержимое 3" descr="50Ev2rq4SV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5601"/>
            <a:ext cx="4114800" cy="2369463"/>
          </a:xfrm>
        </p:spPr>
      </p:pic>
      <p:pic>
        <p:nvPicPr>
          <p:cNvPr id="6" name="Рисунок 5" descr="35Vby0VaKN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77072"/>
            <a:ext cx="4176464" cy="2576512"/>
          </a:xfrm>
          <a:prstGeom prst="rect">
            <a:avLst/>
          </a:prstGeom>
        </p:spPr>
      </p:pic>
      <p:pic>
        <p:nvPicPr>
          <p:cNvPr id="7" name="Рисунок 6" descr="YixhUEBI0gk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556792"/>
            <a:ext cx="3960440" cy="2448272"/>
          </a:xfrm>
          <a:prstGeom prst="rect">
            <a:avLst/>
          </a:prstGeom>
        </p:spPr>
      </p:pic>
      <p:pic>
        <p:nvPicPr>
          <p:cNvPr id="10" name="Рисунок 9" descr="SFtXzlW3Wm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077072"/>
            <a:ext cx="3960440" cy="2520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Концентрация внимания</a:t>
            </a:r>
            <a:endParaRPr lang="ru-RU" dirty="0"/>
          </a:p>
        </p:txBody>
      </p:sp>
      <p:pic>
        <p:nvPicPr>
          <p:cNvPr id="6" name="Содержимое 5" descr="Aj-m_gFS4i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3888431" cy="2476871"/>
          </a:xfrm>
        </p:spPr>
      </p:pic>
      <p:pic>
        <p:nvPicPr>
          <p:cNvPr id="7" name="Рисунок 6" descr="I0-7pIe4y7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905672"/>
            <a:ext cx="3960440" cy="2763688"/>
          </a:xfrm>
          <a:prstGeom prst="rect">
            <a:avLst/>
          </a:prstGeom>
        </p:spPr>
      </p:pic>
      <p:pic>
        <p:nvPicPr>
          <p:cNvPr id="8" name="Рисунок 7" descr="-t2h7RykfV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268760"/>
            <a:ext cx="4248472" cy="2448272"/>
          </a:xfrm>
          <a:prstGeom prst="rect">
            <a:avLst/>
          </a:prstGeom>
        </p:spPr>
      </p:pic>
      <p:pic>
        <p:nvPicPr>
          <p:cNvPr id="9" name="Рисунок 8" descr="UKT9JovVVa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933056"/>
            <a:ext cx="424847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Эстафеты</a:t>
            </a:r>
            <a:endParaRPr lang="ru-RU" dirty="0"/>
          </a:p>
        </p:txBody>
      </p:sp>
      <p:pic>
        <p:nvPicPr>
          <p:cNvPr id="4" name="Содержимое 3" descr="ag_hMPjGwM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3744416" cy="2520280"/>
          </a:xfrm>
        </p:spPr>
      </p:pic>
      <p:pic>
        <p:nvPicPr>
          <p:cNvPr id="5" name="Рисунок 4" descr="brZ-Ei6hY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05064"/>
            <a:ext cx="3744416" cy="2664296"/>
          </a:xfrm>
          <a:prstGeom prst="rect">
            <a:avLst/>
          </a:prstGeom>
        </p:spPr>
      </p:pic>
      <p:pic>
        <p:nvPicPr>
          <p:cNvPr id="6" name="Рисунок 5" descr="l3TTsIL7T1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268760"/>
            <a:ext cx="3888432" cy="2520280"/>
          </a:xfrm>
          <a:prstGeom prst="rect">
            <a:avLst/>
          </a:prstGeom>
        </p:spPr>
      </p:pic>
      <p:pic>
        <p:nvPicPr>
          <p:cNvPr id="7" name="Рисунок 6" descr="NUylvsYm-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005064"/>
            <a:ext cx="3888432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Приятный бонус</a:t>
            </a:r>
            <a:endParaRPr lang="ru-RU" dirty="0"/>
          </a:p>
        </p:txBody>
      </p:sp>
      <p:pic>
        <p:nvPicPr>
          <p:cNvPr id="4" name="Содержимое 3" descr="75cL9N4LW5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4464495" cy="2592289"/>
          </a:xfrm>
        </p:spPr>
      </p:pic>
      <p:pic>
        <p:nvPicPr>
          <p:cNvPr id="5" name="Рисунок 4" descr="jaPGwYv5j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121696"/>
            <a:ext cx="4499992" cy="2475656"/>
          </a:xfrm>
          <a:prstGeom prst="rect">
            <a:avLst/>
          </a:prstGeom>
        </p:spPr>
      </p:pic>
      <p:pic>
        <p:nvPicPr>
          <p:cNvPr id="6" name="Рисунок 5" descr="Wnl6IkJUf4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5528" y="1412776"/>
            <a:ext cx="4068960" cy="2592288"/>
          </a:xfrm>
          <a:prstGeom prst="rect">
            <a:avLst/>
          </a:prstGeom>
        </p:spPr>
      </p:pic>
      <p:pic>
        <p:nvPicPr>
          <p:cNvPr id="7" name="Рисунок 6" descr="UITDeCzSpz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077072"/>
            <a:ext cx="4032448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 целом опыт работы подсказывает, что библиотеки  и Дома Культуры могут не только сотрудничать, но и динамично развиваться, находить новые интересные возможности для совместной работы.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4400" dirty="0" smtClean="0">
                <a:solidFill>
                  <a:srgbClr val="FFC000"/>
                </a:solidFill>
              </a:rPr>
              <a:t>Спасибо за внимание.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Сотрудничество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ДК Виноградово тесно сотрудничает с библиотекой-филиалом  №10 пос. Виноградово и детско-юношеской библиотекой-филиалом №37 д. Золотово  и также с мобильной библиотекой КИБО. В сотрудничестве ДК и библиотеки нет ничего нового, оно основано на многолетней практике. Традиционно часть мероприятий ДК Виноградово проводятся  совместно с библиотеками.</a:t>
            </a:r>
          </a:p>
          <a:p>
            <a:endParaRPr lang="ru-RU" dirty="0"/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ДК Виноградово тесно сотрудничает с библиотекой-филиалом  №10 пос. Виноградово и детско-юношеской библиотекой-филиалом №37 д. Золотово, которые находятся на базе школ, и также с мобильной библиотекой КИБО. В сотрудничестве ДК и библиотеки нет ничего нового, оно основано на многолетней практике. Традиционно часть мероприятий ДК Виноградово проводятся  совместно с библиотеками.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Совместная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Основные мероприятия, проводимые в библиотеке, носят именно библиотечный характер. Но у нас они могут дополнять, предварять мероприятия ДК. Например, книжные выставки, выставки детского рисунка, посвященные Дню пожилого человека, Дню матери, Дню Победы и т.д. Удачно сложилась совместная работа в дни летних каникул. Пришкольный лагерь «Зол. СОШ» тесно сотрудничал с ДК Виноградово, </a:t>
            </a:r>
            <a:r>
              <a:rPr lang="ru-RU" dirty="0" err="1" smtClean="0">
                <a:solidFill>
                  <a:schemeClr val="bg1"/>
                </a:solidFill>
              </a:rPr>
              <a:t>культорганизатор</a:t>
            </a:r>
            <a:r>
              <a:rPr lang="ru-RU" dirty="0" smtClean="0">
                <a:solidFill>
                  <a:schemeClr val="bg1"/>
                </a:solidFill>
              </a:rPr>
              <a:t> и работники ДК проводили развлекательные мероприятия, а задачей библиотекаря  была организация патриотического просвещения (выставки- просмотры и </a:t>
            </a:r>
            <a:r>
              <a:rPr lang="ru-RU" dirty="0" err="1" smtClean="0">
                <a:solidFill>
                  <a:schemeClr val="bg1"/>
                </a:solidFill>
              </a:rPr>
              <a:t>мультимедиабеседы</a:t>
            </a:r>
            <a:r>
              <a:rPr lang="ru-RU" dirty="0" smtClean="0">
                <a:solidFill>
                  <a:schemeClr val="bg1"/>
                </a:solidFill>
              </a:rPr>
              <a:t>, пропаганда художественной литературы)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пос. Виноградово</a:t>
            </a:r>
            <a:endParaRPr lang="ru-RU" dirty="0"/>
          </a:p>
        </p:txBody>
      </p:sp>
      <p:pic>
        <p:nvPicPr>
          <p:cNvPr id="19" name="Содержимое 18" descr="image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2602780" cy="2602780"/>
          </a:xfrm>
        </p:spPr>
      </p:pic>
      <p:pic>
        <p:nvPicPr>
          <p:cNvPr id="21" name="Рисунок 20" descr="image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789040"/>
            <a:ext cx="2376264" cy="2026716"/>
          </a:xfrm>
          <a:prstGeom prst="rect">
            <a:avLst/>
          </a:prstGeom>
        </p:spPr>
      </p:pic>
      <p:pic>
        <p:nvPicPr>
          <p:cNvPr id="22" name="Рисунок 21" descr="image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676775"/>
            <a:ext cx="2520280" cy="2181225"/>
          </a:xfrm>
          <a:prstGeom prst="rect">
            <a:avLst/>
          </a:prstGeom>
        </p:spPr>
      </p:pic>
      <p:pic>
        <p:nvPicPr>
          <p:cNvPr id="23" name="Рисунок 22" descr="image (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412776"/>
            <a:ext cx="2520280" cy="2376264"/>
          </a:xfrm>
          <a:prstGeom prst="rect">
            <a:avLst/>
          </a:prstGeom>
        </p:spPr>
      </p:pic>
      <p:pic>
        <p:nvPicPr>
          <p:cNvPr id="24" name="Рисунок 23" descr="image (9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3789040"/>
            <a:ext cx="2181225" cy="2181225"/>
          </a:xfrm>
          <a:prstGeom prst="rect">
            <a:avLst/>
          </a:prstGeom>
        </p:spPr>
      </p:pic>
      <p:pic>
        <p:nvPicPr>
          <p:cNvPr id="27" name="Рисунок 26" descr="image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1772816"/>
            <a:ext cx="2952328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Мастер-класс</a:t>
            </a:r>
            <a:endParaRPr lang="ru-RU" dirty="0"/>
          </a:p>
        </p:txBody>
      </p:sp>
      <p:pic>
        <p:nvPicPr>
          <p:cNvPr id="113666" name="Picture 2" descr="C:\Users\Лили\Desktop\библиотека\biuVvm3X-f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362375" cy="4608512"/>
          </a:xfrm>
          <a:prstGeom prst="rect">
            <a:avLst/>
          </a:prstGeom>
          <a:noFill/>
        </p:spPr>
      </p:pic>
      <p:pic>
        <p:nvPicPr>
          <p:cNvPr id="5" name="Рисунок 4" descr="Vj8nXvgy-J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484784"/>
            <a:ext cx="5004048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Игротека</a:t>
            </a:r>
            <a:endParaRPr lang="ru-RU" dirty="0"/>
          </a:p>
        </p:txBody>
      </p:sp>
      <p:pic>
        <p:nvPicPr>
          <p:cNvPr id="114690" name="Picture 2" descr="C:\Users\Лили\Desktop\библиотека\9EXL0yXYym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3258689" cy="2836912"/>
          </a:xfrm>
          <a:prstGeom prst="rect">
            <a:avLst/>
          </a:prstGeom>
          <a:noFill/>
        </p:spPr>
      </p:pic>
      <p:pic>
        <p:nvPicPr>
          <p:cNvPr id="114691" name="Picture 3" descr="C:\Users\Лили\Desktop\библиотека\E5O8z93_b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68760"/>
            <a:ext cx="3672408" cy="3024336"/>
          </a:xfrm>
          <a:prstGeom prst="rect">
            <a:avLst/>
          </a:prstGeom>
          <a:noFill/>
        </p:spPr>
      </p:pic>
      <p:pic>
        <p:nvPicPr>
          <p:cNvPr id="7" name="Рисунок 6" descr="t08EagwyRz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1844824"/>
            <a:ext cx="3024336" cy="3068960"/>
          </a:xfrm>
          <a:prstGeom prst="rect">
            <a:avLst/>
          </a:prstGeom>
        </p:spPr>
      </p:pic>
      <p:pic>
        <p:nvPicPr>
          <p:cNvPr id="114692" name="Picture 4" descr="C:\Users\Лили\Desktop\библиотека\image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93096"/>
            <a:ext cx="3888432" cy="2397249"/>
          </a:xfrm>
          <a:prstGeom prst="rect">
            <a:avLst/>
          </a:prstGeom>
          <a:noFill/>
        </p:spPr>
      </p:pic>
      <p:pic>
        <p:nvPicPr>
          <p:cNvPr id="114693" name="Picture 5" descr="C:\Users\Лили\Desktop\библиотека\image (1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365104"/>
            <a:ext cx="410445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Путешествие в страну Игралию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Проект «Путешествие в страну Игралию» совместно с мобильной библиотекой КИБО и библиотекой-филиалом №10 пос. Виноградово.</a:t>
            </a:r>
          </a:p>
          <a:p>
            <a:r>
              <a:rPr lang="ru-RU" dirty="0" smtClean="0"/>
              <a:t>Этим летом на территории </a:t>
            </a:r>
            <a:r>
              <a:rPr lang="ru-RU" dirty="0" err="1" smtClean="0"/>
              <a:t>Ашитковского</a:t>
            </a:r>
            <a:r>
              <a:rPr lang="ru-RU" dirty="0" smtClean="0"/>
              <a:t> поселения и в г. </a:t>
            </a:r>
            <a:r>
              <a:rPr lang="ru-RU" dirty="0" err="1" smtClean="0"/>
              <a:t>Восресенск</a:t>
            </a:r>
            <a:r>
              <a:rPr lang="ru-RU" dirty="0" smtClean="0"/>
              <a:t> прошла череда детских праздников. </a:t>
            </a:r>
          </a:p>
          <a:p>
            <a:r>
              <a:rPr lang="ru-RU" dirty="0" smtClean="0"/>
              <a:t>Пос. Виноградово на ул. Зелёная и ул. Центральная, село </a:t>
            </a:r>
            <a:r>
              <a:rPr lang="ru-RU" dirty="0" err="1" smtClean="0"/>
              <a:t>Фаустово</a:t>
            </a:r>
            <a:r>
              <a:rPr lang="ru-RU" dirty="0" smtClean="0"/>
              <a:t> на ул. Железнодорожная, </a:t>
            </a:r>
          </a:p>
          <a:p>
            <a:r>
              <a:rPr lang="ru-RU" dirty="0" smtClean="0"/>
              <a:t>д. Золотово ул. Фабричная  </a:t>
            </a:r>
          </a:p>
          <a:p>
            <a:r>
              <a:rPr lang="ru-RU" dirty="0" smtClean="0"/>
              <a:t>г. Воскресенск Центральный парк.  </a:t>
            </a:r>
          </a:p>
          <a:p>
            <a:r>
              <a:rPr lang="ru-RU" dirty="0" smtClean="0"/>
              <a:t>Данное мероприятие посетило около 300 человек.</a:t>
            </a:r>
          </a:p>
          <a:p>
            <a:r>
              <a:rPr lang="ru-RU" dirty="0" smtClean="0"/>
              <a:t>Праздник проходил на улице, во дворах домов ,на детских игровых площадках. </a:t>
            </a:r>
          </a:p>
          <a:p>
            <a:r>
              <a:rPr lang="ru-RU" dirty="0" smtClean="0"/>
              <a:t>Продолжительность  2-3 часа.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 Создать радостную, праздничную, доброжелательную атмосферу.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Вызвать желание принимать активное участие в празднике.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сплочение детей через вовлечение в игровую деятельность.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вовлечение детей и родителей в мир художественной литературы, настольных игр 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развитие творческих способностей детей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 вовлечь детей в игровое действие, вызвать интерес, поднять настроение.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снять мышечную и эмоциональную закрепощенность.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развивать способность концентрировать внимание.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организовать </a:t>
            </a:r>
            <a:r>
              <a:rPr lang="ru-RU" dirty="0" err="1" smtClean="0">
                <a:solidFill>
                  <a:schemeClr val="bg1"/>
                </a:solidFill>
              </a:rPr>
              <a:t>досуговую</a:t>
            </a:r>
            <a:r>
              <a:rPr lang="ru-RU" dirty="0" smtClean="0">
                <a:solidFill>
                  <a:schemeClr val="bg1"/>
                </a:solidFill>
              </a:rPr>
              <a:t> деятельность.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создавать условия для самоутверждения.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стимулировать совместную игровую деятельность,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эмоциональную отзывчивость детей.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-развивать доброжелательные отношения между детьми.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154</TotalTime>
  <Words>412</Words>
  <Application>Microsoft Office PowerPoint</Application>
  <PresentationFormat>Экран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Муниципальное автономное учреждение  «Центр культуры, спорта и работы с молодёжью «Радость» Воскресенский район, Ашитковское поселение  ул. Коммунистическая д.1 а </vt:lpstr>
      <vt:lpstr>Сотрудничество</vt:lpstr>
      <vt:lpstr>Совместная деятельность</vt:lpstr>
      <vt:lpstr>День пос. Виноградово</vt:lpstr>
      <vt:lpstr>Мастер-класс</vt:lpstr>
      <vt:lpstr>Игротека</vt:lpstr>
      <vt:lpstr>Путешествие в страну Игралию</vt:lpstr>
      <vt:lpstr>Цели:</vt:lpstr>
      <vt:lpstr>Задачи:</vt:lpstr>
      <vt:lpstr>Начало праздника.</vt:lpstr>
      <vt:lpstr>Паровозик «Ромашкино»</vt:lpstr>
      <vt:lpstr>Игры-танцы</vt:lpstr>
      <vt:lpstr>Концентрация внимания</vt:lpstr>
      <vt:lpstr>Эстафеты</vt:lpstr>
      <vt:lpstr>Приятный бонус</vt:lpstr>
      <vt:lpstr>Подведение итогов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17</cp:revision>
  <dcterms:created xsi:type="dcterms:W3CDTF">2017-09-19T15:40:55Z</dcterms:created>
  <dcterms:modified xsi:type="dcterms:W3CDTF">2017-09-19T18:19:32Z</dcterms:modified>
</cp:coreProperties>
</file>