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311" r:id="rId3"/>
    <p:sldId id="312" r:id="rId4"/>
    <p:sldId id="293" r:id="rId5"/>
    <p:sldId id="301" r:id="rId6"/>
    <p:sldId id="300" r:id="rId7"/>
    <p:sldId id="308" r:id="rId8"/>
    <p:sldId id="291" r:id="rId9"/>
    <p:sldId id="303" r:id="rId10"/>
    <p:sldId id="304" r:id="rId11"/>
    <p:sldId id="306" r:id="rId12"/>
    <p:sldId id="309" r:id="rId13"/>
    <p:sldId id="313" r:id="rId14"/>
    <p:sldId id="279" r:id="rId15"/>
    <p:sldId id="280" r:id="rId16"/>
    <p:sldId id="281" r:id="rId17"/>
    <p:sldId id="283" r:id="rId18"/>
    <p:sldId id="290" r:id="rId19"/>
    <p:sldId id="286" r:id="rId20"/>
    <p:sldId id="288" r:id="rId21"/>
    <p:sldId id="287" r:id="rId22"/>
    <p:sldId id="284" r:id="rId23"/>
    <p:sldId id="266" r:id="rId24"/>
    <p:sldId id="31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00CC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427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E3040C-BB5F-49D3-A470-9D97E562A825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059ACD-4142-4854-8912-F6F38AFAF2E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59ACD-4142-4854-8912-F6F38AFAF2E4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19.09.2017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&amp;esrc=s&amp;source=images&amp;cd=&amp;cad=rja&amp;uact=8&amp;ved=0CAcQjRxqFQoTCJHp19Lp-8gCFWjvcgodBSgODA&amp;url=http://syzrantoday.ru/news/item/12655-molodezhnoe-ob-edinenie-aktivnayamolodezh-obratilas-k-glave-administratsii&amp;bvm=bv.106923889,d.bGQ&amp;psig=AFQjCNHAcmQGuqRKZmYnGFoUryDvIo7L8w&amp;ust=1446899594058644" TargetMode="External"/><Relationship Id="rId7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8604448" cy="9361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2300" b="0" dirty="0" smtClean="0">
                <a:solidFill>
                  <a:srgbClr val="002060"/>
                </a:solidFill>
              </a:rPr>
              <a:t>МУК «Воскресенская межпоселенческая библиотека»</a:t>
            </a:r>
            <a:r>
              <a:rPr lang="ru-RU" sz="4400" dirty="0" smtClean="0">
                <a:solidFill>
                  <a:srgbClr val="002060"/>
                </a:solidFill>
              </a:rPr>
              <a:t/>
            </a:r>
            <a:br>
              <a:rPr lang="ru-RU" sz="4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Библиотека-филиал № 13 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села Федино  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4941168"/>
            <a:ext cx="849694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Киямова </a:t>
            </a:r>
            <a:r>
              <a:rPr lang="ru-RU" sz="2000" b="1" dirty="0" err="1" smtClean="0">
                <a:solidFill>
                  <a:srgbClr val="FF0000"/>
                </a:solidFill>
              </a:rPr>
              <a:t>Асия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err="1" smtClean="0">
                <a:solidFill>
                  <a:srgbClr val="FF0000"/>
                </a:solidFill>
              </a:rPr>
              <a:t>Вазыховна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заведующая библиотекой  </a:t>
            </a:r>
          </a:p>
          <a:p>
            <a:r>
              <a:rPr lang="ru-RU" sz="2000" b="1" dirty="0" smtClean="0"/>
              <a:t>    </a:t>
            </a:r>
            <a:r>
              <a:rPr lang="ru-RU" sz="2000" dirty="0" smtClean="0"/>
              <a:t>           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6" name="Picture 2" descr="C:\Users\user\Desktop\Библиотека\рисунки\моя новая эмблема.jpg"/>
          <p:cNvPicPr>
            <a:picLocks noChangeAspect="1" noChangeArrowheads="1"/>
          </p:cNvPicPr>
          <p:nvPr/>
        </p:nvPicPr>
        <p:blipFill>
          <a:blip r:embed="rId3" cstate="print"/>
          <a:srcRect l="10915" r="7835"/>
          <a:stretch>
            <a:fillRect/>
          </a:stretch>
        </p:blipFill>
        <p:spPr bwMode="auto">
          <a:xfrm>
            <a:off x="179512" y="692696"/>
            <a:ext cx="1872208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323528" y="3645024"/>
            <a:ext cx="8572560" cy="576064"/>
          </a:xfrm>
          <a:prstGeom prst="rect">
            <a:avLst/>
          </a:prstGeom>
        </p:spPr>
        <p:txBody>
          <a:bodyPr vert="horz" lIns="45720" rIns="45720" bIns="4572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«Сельская библиотека – </a:t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территория освоения компьютерных технологий»</a:t>
            </a: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 b="2593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«</a:t>
            </a:r>
            <a:r>
              <a:rPr lang="ru-RU" sz="2800" b="1" dirty="0" err="1" smtClean="0">
                <a:solidFill>
                  <a:srgbClr val="FF0000"/>
                </a:solidFill>
              </a:rPr>
              <a:t>Библиолето</a:t>
            </a:r>
            <a:r>
              <a:rPr lang="ru-RU" sz="2800" b="1" dirty="0" smtClean="0">
                <a:solidFill>
                  <a:srgbClr val="FF0000"/>
                </a:solidFill>
              </a:rPr>
              <a:t> инноваций»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/>
              <a:t>проект по организации летнего культурного досуга детей </a:t>
            </a:r>
          </a:p>
          <a:p>
            <a:pPr lvl="0" algn="ctr"/>
            <a:r>
              <a:rPr lang="ru-RU" b="1" dirty="0" smtClean="0"/>
              <a:t>и их родителей на открытых площадках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27649" name="Picture 1" descr="C:\Users\user\Desktop\2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05372"/>
            <a:ext cx="7536838" cy="565262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 b="24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56895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«Любить, ценить и охранять» </a:t>
            </a:r>
            <a:endParaRPr lang="ru-RU" sz="2800" dirty="0" smtClean="0">
              <a:solidFill>
                <a:srgbClr val="FF0000"/>
              </a:solidFill>
            </a:endParaRPr>
          </a:p>
          <a:p>
            <a:pPr lvl="0" algn="ctr"/>
            <a:r>
              <a:rPr lang="ru-RU" sz="2000" b="1" dirty="0" smtClean="0"/>
              <a:t>программа экологического воспитания и просвещения в рамках Года экологии</a:t>
            </a:r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027" name="Picture 3" descr="C:\Users\user\Desktop\конференция\4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41376"/>
            <a:ext cx="7488832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628800"/>
            <a:ext cx="8572560" cy="230482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Социальный образовательный проект </a:t>
            </a:r>
            <a:r>
              <a:rPr lang="ru-RU" sz="4000" dirty="0" smtClean="0">
                <a:solidFill>
                  <a:srgbClr val="002060"/>
                </a:solidFill>
              </a:rPr>
              <a:t>"Нам года не беда - мы с компьютером всегда!" 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4437112"/>
            <a:ext cx="77048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 проекта: </a:t>
            </a:r>
            <a:r>
              <a:rPr lang="ru-RU" sz="2000" dirty="0" smtClean="0"/>
              <a:t>Киямова </a:t>
            </a:r>
            <a:r>
              <a:rPr lang="ru-RU" sz="2000" dirty="0" err="1" smtClean="0"/>
              <a:t>Асия</a:t>
            </a:r>
            <a:r>
              <a:rPr lang="ru-RU" sz="2000" dirty="0" smtClean="0"/>
              <a:t> </a:t>
            </a:r>
            <a:r>
              <a:rPr lang="ru-RU" sz="2000" dirty="0" err="1" smtClean="0"/>
              <a:t>Вазыховна</a:t>
            </a:r>
            <a:r>
              <a:rPr lang="ru-RU" sz="2000" dirty="0" smtClean="0"/>
              <a:t>               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15366" name="Picture 6" descr="https://ivant-dou7.edumsko.ru/uploads/5000/18649/banner/pic_image/logotip.png?1496215199398"/>
          <p:cNvPicPr>
            <a:picLocks noChangeAspect="1" noChangeArrowheads="1"/>
          </p:cNvPicPr>
          <p:nvPr/>
        </p:nvPicPr>
        <p:blipFill>
          <a:blip r:embed="rId3" cstate="print"/>
          <a:srcRect t="11637" b="23807"/>
          <a:stretch>
            <a:fillRect/>
          </a:stretch>
        </p:blipFill>
        <p:spPr bwMode="auto">
          <a:xfrm>
            <a:off x="395536" y="476672"/>
            <a:ext cx="2699792" cy="845750"/>
          </a:xfrm>
          <a:prstGeom prst="rect">
            <a:avLst/>
          </a:prstGeom>
          <a:noFill/>
        </p:spPr>
      </p:pic>
      <p:pic>
        <p:nvPicPr>
          <p:cNvPr id="15368" name="Picture 8" descr="http://1.bp.blogspot.com/-azrXBg5YBBA/U03iCURwDoI/AAAAAAAAAVY/hOnKRosVmXo/s1600/%25D0%2591%25D0%25B5%25D0%25B7%2B%25D0%25B8%25D0%25BC%25D0%25B5%25D0%25BD%25D0%25B8-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188640"/>
            <a:ext cx="1540304" cy="136815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6084168" y="332656"/>
            <a:ext cx="1524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Номинация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183880" cy="50405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Социальная значимость проекта: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08720"/>
            <a:ext cx="8568952" cy="4187952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Сегодня в Московской области широко внедряются электронные сервисы на сайтах различных </a:t>
            </a:r>
            <a:r>
              <a:rPr lang="ru-RU" sz="2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госусгуг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сельским жителям, где нет МФЦ и точек доступа к Интернету получить подобные услуги очень трудно,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 пожилым социально-незащищенным людям,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которые не владеют компьютером, а платные компьютерные курсы им не по карману. </a:t>
            </a:r>
          </a:p>
          <a:p>
            <a:pPr algn="just">
              <a:buNone/>
            </a:pPr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>
              <a:buNone/>
            </a:pP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Поэтому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базе библиотеки с. Федино был запущен </a:t>
            </a:r>
            <a:r>
              <a:rPr lang="ru-RU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бесплатный социальный проект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обучению данной категории жителей навыкам начальной компьютерной грамотности.</a:t>
            </a:r>
          </a:p>
          <a:p>
            <a:pPr algn="just"/>
            <a:endParaRPr lang="ru-RU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836712"/>
            <a:ext cx="8496944" cy="288032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Цели и задачи проекта: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Оказание </a:t>
            </a:r>
            <a:r>
              <a:rPr lang="ru-RU" sz="2000" b="0" dirty="0" smtClean="0">
                <a:solidFill>
                  <a:srgbClr val="002060"/>
                </a:solidFill>
              </a:rPr>
              <a:t>помощи пенсионерам и людям с ограниченными возможностями в освоении ими компьютерной грамотности </a:t>
            </a:r>
            <a:r>
              <a:rPr lang="ru-RU" sz="2000" b="0" dirty="0" smtClean="0">
                <a:solidFill>
                  <a:srgbClr val="002060"/>
                </a:solidFill>
              </a:rPr>
              <a:t>Вовлечение </a:t>
            </a:r>
            <a:r>
              <a:rPr lang="ru-RU" sz="2000" b="0" dirty="0" smtClean="0">
                <a:solidFill>
                  <a:srgbClr val="002060"/>
                </a:solidFill>
              </a:rPr>
              <a:t>в активную образовательную, творческую и </a:t>
            </a:r>
            <a:r>
              <a:rPr lang="ru-RU" sz="2000" b="0" dirty="0" err="1" smtClean="0">
                <a:solidFill>
                  <a:srgbClr val="002060"/>
                </a:solidFill>
              </a:rPr>
              <a:t>досуговую</a:t>
            </a:r>
            <a:r>
              <a:rPr lang="ru-RU" sz="2000" b="0" dirty="0" smtClean="0">
                <a:solidFill>
                  <a:srgbClr val="002060"/>
                </a:solidFill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</a:rPr>
              <a:t>деятельность.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Обучение их: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</a:t>
            </a:r>
            <a:r>
              <a:rPr lang="ru-RU" sz="2000" b="0" dirty="0" smtClean="0">
                <a:solidFill>
                  <a:srgbClr val="FF0000"/>
                </a:solidFill>
              </a:rPr>
              <a:t>основам работы </a:t>
            </a:r>
            <a:r>
              <a:rPr lang="ru-RU" sz="2000" b="0" dirty="0" smtClean="0">
                <a:solidFill>
                  <a:srgbClr val="002060"/>
                </a:solidFill>
              </a:rPr>
              <a:t>с персональным компьютером;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</a:t>
            </a:r>
            <a:r>
              <a:rPr lang="ru-RU" sz="2000" b="0" dirty="0" smtClean="0">
                <a:solidFill>
                  <a:srgbClr val="FF0000"/>
                </a:solidFill>
              </a:rPr>
              <a:t>навыкам работы </a:t>
            </a:r>
            <a:r>
              <a:rPr lang="ru-RU" sz="2000" b="0" dirty="0" smtClean="0">
                <a:solidFill>
                  <a:srgbClr val="002060"/>
                </a:solidFill>
              </a:rPr>
              <a:t>с сайтами и порталами </a:t>
            </a:r>
            <a:r>
              <a:rPr lang="ru-RU" sz="2000" b="0" dirty="0" err="1" smtClean="0">
                <a:solidFill>
                  <a:srgbClr val="002060"/>
                </a:solidFill>
              </a:rPr>
              <a:t>госуслуг</a:t>
            </a:r>
            <a:r>
              <a:rPr lang="ru-RU" sz="2000" b="0" dirty="0" smtClean="0">
                <a:solidFill>
                  <a:srgbClr val="002060"/>
                </a:solidFill>
              </a:rPr>
              <a:t>; 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</a:t>
            </a:r>
            <a:r>
              <a:rPr lang="ru-RU" sz="2000" b="0" dirty="0" smtClean="0">
                <a:solidFill>
                  <a:srgbClr val="FF0000"/>
                </a:solidFill>
              </a:rPr>
              <a:t>умению работать </a:t>
            </a:r>
            <a:r>
              <a:rPr lang="ru-RU" sz="2000" b="0" dirty="0" smtClean="0">
                <a:solidFill>
                  <a:srgbClr val="002060"/>
                </a:solidFill>
              </a:rPr>
              <a:t>с электронной почтой и способам общения в </a:t>
            </a:r>
            <a:r>
              <a:rPr lang="ru-RU" sz="2000" b="0" dirty="0" err="1" smtClean="0">
                <a:solidFill>
                  <a:srgbClr val="002060"/>
                </a:solidFill>
              </a:rPr>
              <a:t>соцсетях</a:t>
            </a:r>
            <a:r>
              <a:rPr lang="ru-RU" sz="2000" b="0" dirty="0" smtClean="0">
                <a:solidFill>
                  <a:srgbClr val="002060"/>
                </a:solidFill>
              </a:rPr>
              <a:t>.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 </a:t>
            </a:r>
            <a:endParaRPr lang="ru-RU" sz="2400" b="0" dirty="0">
              <a:solidFill>
                <a:srgbClr val="002060"/>
              </a:solidFill>
            </a:endParaRPr>
          </a:p>
        </p:txBody>
      </p:sp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796" name="AutoShape 4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C:\Users\user\Desktop\Библиотека\ФОТО\КУРСЫ\2.jpg"/>
          <p:cNvPicPr>
            <a:picLocks noChangeAspect="1" noChangeArrowheads="1"/>
          </p:cNvPicPr>
          <p:nvPr/>
        </p:nvPicPr>
        <p:blipFill>
          <a:blip r:embed="rId3" cstate="print"/>
          <a:srcRect l="3279" r="655"/>
          <a:stretch>
            <a:fillRect/>
          </a:stretch>
        </p:blipFill>
        <p:spPr bwMode="auto">
          <a:xfrm>
            <a:off x="4716016" y="3427098"/>
            <a:ext cx="3960440" cy="30919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Библиотека\ФОТО\КУРСЫ\1.jpg"/>
          <p:cNvPicPr>
            <a:picLocks noChangeAspect="1" noChangeArrowheads="1"/>
          </p:cNvPicPr>
          <p:nvPr/>
        </p:nvPicPr>
        <p:blipFill>
          <a:blip r:embed="rId4" cstate="print"/>
          <a:srcRect l="30650" t="33333" r="6148" b="4260"/>
          <a:stretch>
            <a:fillRect/>
          </a:stretch>
        </p:blipFill>
        <p:spPr bwMode="auto">
          <a:xfrm>
            <a:off x="522116" y="3429000"/>
            <a:ext cx="4000942" cy="30303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1828800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400" dirty="0" smtClean="0">
                <a:solidFill>
                  <a:srgbClr val="FF0000"/>
                </a:solidFill>
              </a:rPr>
              <a:t>Мероприятия, проведенные в рамках проекта: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С начала старта проекта проведено </a:t>
            </a:r>
            <a:r>
              <a:rPr lang="ru-RU" sz="2000" b="0" dirty="0" smtClean="0">
                <a:solidFill>
                  <a:srgbClr val="FF0000"/>
                </a:solidFill>
              </a:rPr>
              <a:t>72 занятия</a:t>
            </a:r>
            <a:br>
              <a:rPr lang="ru-RU" sz="2000" b="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(</a:t>
            </a:r>
            <a:r>
              <a:rPr lang="ru-RU" sz="2000" b="0" dirty="0" smtClean="0">
                <a:solidFill>
                  <a:srgbClr val="002060"/>
                </a:solidFill>
              </a:rPr>
              <a:t>12 групп по 6 занятий) 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Обучение прошли более </a:t>
            </a:r>
            <a:r>
              <a:rPr lang="ru-RU" sz="2000" b="0" dirty="0" smtClean="0">
                <a:solidFill>
                  <a:srgbClr val="FF0000"/>
                </a:solidFill>
              </a:rPr>
              <a:t>40 человек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Получили разовые консультации по различным темам  с участием представителей МФЦ – </a:t>
            </a:r>
            <a:r>
              <a:rPr lang="ru-RU" sz="2000" b="0" dirty="0" smtClean="0">
                <a:solidFill>
                  <a:srgbClr val="FF0000"/>
                </a:solidFill>
              </a:rPr>
              <a:t>26 человек.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Обучено на дому – </a:t>
            </a:r>
            <a:r>
              <a:rPr lang="ru-RU" sz="2000" b="0" dirty="0" smtClean="0">
                <a:solidFill>
                  <a:srgbClr val="FF0000"/>
                </a:solidFill>
              </a:rPr>
              <a:t>6 человек.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800" dirty="0"/>
          </a:p>
        </p:txBody>
      </p:sp>
      <p:pic>
        <p:nvPicPr>
          <p:cNvPr id="7" name="Picture 1" descr="C:\Users\user\Desktop\ПРЕМИЯ 2017\для проекта\IMG_1736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23528" y="3284984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2" descr="C:\Users\user\Desktop\Библиотека\ФОТО\КУРСЫ\5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40020" y="242088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476672"/>
          <a:ext cx="8496944" cy="6131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72208"/>
                <a:gridCol w="6624736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№ занятия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Содержание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1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Знакомство с общими сведениями об устройстве компьютера и его назначении.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2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Изучение элементов рабочего стола. Операции с файлами и папками. Настройка панели управления компьютера.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3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Работа с пакетом офисных программ </a:t>
                      </a:r>
                      <a:r>
                        <a:rPr lang="ru-RU" sz="1800" dirty="0" err="1" smtClean="0"/>
                        <a:t>Microsoft</a:t>
                      </a:r>
                      <a:r>
                        <a:rPr lang="ru-RU" sz="1800" dirty="0" smtClean="0"/>
                        <a:t> </a:t>
                      </a:r>
                      <a:r>
                        <a:rPr lang="ru-RU" sz="1800" dirty="0" err="1" smtClean="0"/>
                        <a:t>Office</a:t>
                      </a:r>
                      <a:r>
                        <a:rPr lang="ru-RU" sz="1800" dirty="0" smtClean="0"/>
                        <a:t> и изучение принципа работы с принтером и сканером.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4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Работа с внешними устройствами хранения информации. Знакомство с Интернет-ресурсами. Основные интернет браузеры и поисковые системы. 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5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Выход на полезные сайты региональных и муниципальных органов управления и соцзащиты, и порталы </a:t>
                      </a:r>
                      <a:r>
                        <a:rPr lang="ru-RU" sz="1800" dirty="0" err="1" smtClean="0"/>
                        <a:t>Госуслуг</a:t>
                      </a:r>
                      <a:r>
                        <a:rPr lang="ru-RU" sz="1800" dirty="0" smtClean="0"/>
                        <a:t>, с участием специалистов МФЦ и </a:t>
                      </a:r>
                      <a:r>
                        <a:rPr lang="ru-RU" sz="1800" dirty="0" err="1" smtClean="0"/>
                        <a:t>МосОблЕИРЦ</a:t>
                      </a:r>
                      <a:r>
                        <a:rPr lang="ru-RU" sz="1800" dirty="0" smtClean="0"/>
                        <a:t>. Регистрация и ведение личного кабинета.</a:t>
                      </a:r>
                      <a:endParaRPr lang="ru-RU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Занятие № 6 </a:t>
                      </a:r>
                      <a:endParaRPr lang="ru-RU" sz="1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Основы работы с электронной почтой, регистрация в социальных сетях и в программе «</a:t>
                      </a:r>
                      <a:r>
                        <a:rPr lang="ru-RU" sz="1800" dirty="0" err="1" smtClean="0"/>
                        <a:t>Skype</a:t>
                      </a:r>
                      <a:r>
                        <a:rPr lang="ru-RU" sz="1800" dirty="0" smtClean="0"/>
                        <a:t>», основы компьютерной безопасности.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67544" y="0"/>
            <a:ext cx="7772400" cy="54868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</a:rPr>
              <a:t>Программа занятий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24936" cy="1828800"/>
          </a:xfrm>
        </p:spPr>
        <p:txBody>
          <a:bodyPr>
            <a:noAutofit/>
          </a:bodyPr>
          <a:lstStyle/>
          <a:p>
            <a:pPr algn="l"/>
            <a:r>
              <a:rPr lang="ru-RU" sz="2400" b="0" dirty="0" smtClean="0">
                <a:solidFill>
                  <a:srgbClr val="002060"/>
                </a:solidFill>
              </a:rPr>
              <a:t>По окончании обучения слушатели курсов проходят </a:t>
            </a:r>
            <a:r>
              <a:rPr lang="ru-RU" sz="2400" b="0" dirty="0" smtClean="0">
                <a:solidFill>
                  <a:srgbClr val="FF0000"/>
                </a:solidFill>
              </a:rPr>
              <a:t>итоговое тестирование </a:t>
            </a:r>
            <a:r>
              <a:rPr lang="ru-RU" sz="2400" b="0" dirty="0" smtClean="0">
                <a:solidFill>
                  <a:srgbClr val="002060"/>
                </a:solidFill>
              </a:rPr>
              <a:t>и </a:t>
            </a:r>
            <a:r>
              <a:rPr lang="ru-RU" sz="2400" b="0" dirty="0" smtClean="0">
                <a:solidFill>
                  <a:schemeClr val="tx1"/>
                </a:solidFill>
              </a:rPr>
              <a:t>получают дипломы об участии в проекте, а также </a:t>
            </a:r>
            <a:r>
              <a:rPr lang="ru-RU" sz="2400" b="0" dirty="0" smtClean="0">
                <a:solidFill>
                  <a:srgbClr val="002060"/>
                </a:solidFill>
              </a:rPr>
              <a:t>специально разработанное методическое пособие.</a:t>
            </a:r>
            <a:br>
              <a:rPr lang="ru-RU" sz="2400" b="0" dirty="0" smtClean="0">
                <a:solidFill>
                  <a:srgbClr val="002060"/>
                </a:solidFill>
              </a:rPr>
            </a:br>
            <a:r>
              <a:rPr lang="ru-RU" sz="2400" dirty="0" smtClean="0"/>
              <a:t> </a:t>
            </a:r>
            <a:endParaRPr lang="ru-RU" sz="2400" b="0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s://наше-подмосковье.рф/upload/tmp-picture/d95/d9553406b25da51aba9b9b1413032f2b.JPG"/>
          <p:cNvPicPr>
            <a:picLocks noChangeAspect="1" noChangeArrowheads="1"/>
          </p:cNvPicPr>
          <p:nvPr/>
        </p:nvPicPr>
        <p:blipFill>
          <a:blip r:embed="rId3" cstate="print"/>
          <a:srcRect l="18750" r="13750"/>
          <a:stretch>
            <a:fillRect/>
          </a:stretch>
        </p:blipFill>
        <p:spPr bwMode="auto">
          <a:xfrm>
            <a:off x="2123728" y="2132856"/>
            <a:ext cx="3888432" cy="4320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836712"/>
            <a:ext cx="8496944" cy="1828800"/>
          </a:xfrm>
        </p:spPr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 С 2016 года в реализации проекта принимают участие волонтеры из числа молодежи села, которые обучают людей с ограниченными возможностями </a:t>
            </a:r>
            <a:r>
              <a:rPr lang="ru-RU" sz="2000" b="0" dirty="0" smtClean="0">
                <a:solidFill>
                  <a:srgbClr val="FF0000"/>
                </a:solidFill>
              </a:rPr>
              <a:t>на дому и в дистанционной форме.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endParaRPr lang="ru-RU" sz="20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2" name="Picture 2" descr="C:\Users\user\Desktop\Библиотека\ФОТО\КУРСЫ\на дому\IMG_1782.JPG"/>
          <p:cNvPicPr>
            <a:picLocks noChangeAspect="1" noChangeArrowheads="1"/>
          </p:cNvPicPr>
          <p:nvPr/>
        </p:nvPicPr>
        <p:blipFill>
          <a:blip r:embed="rId3" cstate="print"/>
          <a:srcRect l="9574" t="8511"/>
          <a:stretch>
            <a:fillRect/>
          </a:stretch>
        </p:blipFill>
        <p:spPr bwMode="auto">
          <a:xfrm>
            <a:off x="1043608" y="2355234"/>
            <a:ext cx="5400600" cy="40981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67544" y="476672"/>
            <a:ext cx="35654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 на дому: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208912" cy="1828800"/>
          </a:xfrm>
        </p:spPr>
        <p:txBody>
          <a:bodyPr>
            <a:noAutofit/>
          </a:bodyPr>
          <a:lstStyle/>
          <a:p>
            <a:pPr indent="266700" algn="just"/>
            <a:r>
              <a:rPr lang="ru-RU" sz="2000" dirty="0" smtClean="0"/>
              <a:t> 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проекта для слушателей, не имеющих дома доступ в Интернет, в библиотеке</a:t>
            </a:r>
            <a:r>
              <a:rPr lang="ru-RU" sz="2000" b="0" dirty="0" smtClean="0">
                <a:solidFill>
                  <a:srgbClr val="FF0000"/>
                </a:solidFill>
              </a:rPr>
              <a:t> в зоне действия </a:t>
            </a:r>
            <a:r>
              <a:rPr lang="en-US" sz="2000" b="0" dirty="0" smtClean="0">
                <a:solidFill>
                  <a:srgbClr val="FF0000"/>
                </a:solidFill>
              </a:rPr>
              <a:t>Wi-Fi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</a:rPr>
              <a:t>установлен </a:t>
            </a:r>
            <a:r>
              <a:rPr lang="ru-RU" sz="2000" b="0" dirty="0" smtClean="0">
                <a:solidFill>
                  <a:srgbClr val="FF0000"/>
                </a:solidFill>
              </a:rPr>
              <a:t>«гостевой компьютер» </a:t>
            </a:r>
            <a:r>
              <a:rPr lang="ru-RU" sz="2000" b="0" dirty="0" smtClean="0">
                <a:solidFill>
                  <a:srgbClr val="002060"/>
                </a:solidFill>
              </a:rPr>
              <a:t>для закрепления знаний, полученных на занятиях, а также для получения жителями села доступа к электронным 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услугам.</a:t>
            </a:r>
            <a:endParaRPr lang="ru-RU" sz="1800"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IMG_1805.JPG"/>
          <p:cNvPicPr>
            <a:picLocks noChangeAspect="1" noChangeArrowheads="1"/>
          </p:cNvPicPr>
          <p:nvPr/>
        </p:nvPicPr>
        <p:blipFill>
          <a:blip r:embed="rId3" cstate="print"/>
          <a:srcRect l="21372" t="15344"/>
          <a:stretch>
            <a:fillRect/>
          </a:stretch>
        </p:blipFill>
        <p:spPr bwMode="auto">
          <a:xfrm>
            <a:off x="4644008" y="2606490"/>
            <a:ext cx="3960440" cy="31980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IMG_21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356992"/>
            <a:ext cx="4011140" cy="30082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323528" y="332656"/>
            <a:ext cx="45255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«Гостевой компьютер»: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23528" y="260648"/>
            <a:ext cx="612068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 smtClean="0">
              <a:solidFill>
                <a:srgbClr val="002060"/>
              </a:solidFill>
            </a:endParaRPr>
          </a:p>
          <a:p>
            <a:pPr algn="just" defTabSz="217488"/>
            <a:r>
              <a:rPr lang="ru-RU" sz="2000" dirty="0" smtClean="0">
                <a:solidFill>
                  <a:srgbClr val="002060"/>
                </a:solidFill>
              </a:rPr>
              <a:t>Коллектив библиотеки активно участвует в различных районных, областных и Всероссийских конкурсах и акциях, занимая призовые места.  </a:t>
            </a:r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/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endParaRPr lang="ru-RU" sz="2000" dirty="0" smtClean="0">
              <a:solidFill>
                <a:srgbClr val="002060"/>
              </a:solidFill>
            </a:endParaRPr>
          </a:p>
          <a:p>
            <a:pPr algn="just"/>
            <a:r>
              <a:rPr lang="ru-RU" sz="2000" dirty="0" smtClean="0">
                <a:solidFill>
                  <a:srgbClr val="002060"/>
                </a:solidFill>
              </a:rPr>
              <a:t>В </a:t>
            </a:r>
            <a:r>
              <a:rPr lang="ru-RU" sz="2000" dirty="0" smtClean="0">
                <a:solidFill>
                  <a:srgbClr val="002060"/>
                </a:solidFill>
              </a:rPr>
              <a:t>2015 году наша библиотека и я, ее руководитель, стали победителями Московского областного конкурса на получение денежного поощрения лучшими сельскими учреждениями культуры, и их работниками. </a:t>
            </a:r>
          </a:p>
          <a:p>
            <a:r>
              <a:rPr lang="ru-RU" sz="2000" dirty="0" smtClean="0">
                <a:solidFill>
                  <a:srgbClr val="002060"/>
                </a:solidFill>
              </a:rPr>
              <a:t>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7" name="Picture 3" descr="C:\Users\user\Desktop\РЕЙТИНГ\рейтинг для филиалов\Рейтинг руководителя\1.2 награды рук-й\Региональные\2. Сертификат  Министерства культуры МО библиотек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869160"/>
            <a:ext cx="2304256" cy="1675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user\Desktop\РЕЙТИНГ\рейтинг для филиалов\Рейтинг руководителя\1.2 награды рук-й\Региональные\3. Сертификат Министерства культуры МО руководителю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2178707" cy="158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user\Desktop\Библиотека\ФОТО\2016\День библиотекаря\DSC00200.JPG"/>
          <p:cNvPicPr>
            <a:picLocks noChangeAspect="1" noChangeArrowheads="1"/>
          </p:cNvPicPr>
          <p:nvPr/>
        </p:nvPicPr>
        <p:blipFill>
          <a:blip r:embed="rId5" cstate="print"/>
          <a:srcRect t="9170" r="27785"/>
          <a:stretch>
            <a:fillRect/>
          </a:stretch>
        </p:blipFill>
        <p:spPr bwMode="auto">
          <a:xfrm>
            <a:off x="6695728" y="260648"/>
            <a:ext cx="2448272" cy="23095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 descr="C:\Users\user\Desktop\Библиотека\АВ\мама2.jpg"/>
          <p:cNvPicPr>
            <a:picLocks noChangeAspect="1" noChangeArrowheads="1"/>
          </p:cNvPicPr>
          <p:nvPr/>
        </p:nvPicPr>
        <p:blipFill>
          <a:blip r:embed="rId6" cstate="print"/>
          <a:srcRect l="26227" t="5676" r="9585"/>
          <a:stretch>
            <a:fillRect/>
          </a:stretch>
        </p:blipFill>
        <p:spPr bwMode="auto">
          <a:xfrm>
            <a:off x="6543372" y="3027071"/>
            <a:ext cx="2600628" cy="2562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95536" y="1556792"/>
            <a:ext cx="8568952" cy="1368152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Охват проекта: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 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проекте участвуют </a:t>
            </a:r>
            <a:r>
              <a:rPr lang="ru-RU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пожилые жители села,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 также люди с </a:t>
            </a:r>
            <a:r>
              <a:rPr lang="ru-RU" sz="2000" b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ограниченными возможностями,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желающие наполнить свою жизнь новым смыслом и обрести дополнительные возможности для самообслуживания.</a:t>
            </a:r>
            <a:b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0" dirty="0" smtClean="0">
                <a:solidFill>
                  <a:srgbClr val="002060"/>
                </a:solidFill>
              </a:rPr>
              <a:t/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dirty="0" smtClean="0"/>
              <a:t> </a:t>
            </a:r>
            <a:r>
              <a:rPr lang="ru-RU" sz="2000" b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сегодняшний день нами обучено более 70 сельских жителей в возрасте от 55 до 75 лет. </a:t>
            </a:r>
            <a:endParaRPr lang="ru-RU" sz="1800" b="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C:\Users\user\Desktop\Библиотека\ФОТО\КУРСЫ\55.JPG"/>
          <p:cNvPicPr>
            <a:picLocks noChangeAspect="1" noChangeArrowheads="1"/>
          </p:cNvPicPr>
          <p:nvPr/>
        </p:nvPicPr>
        <p:blipFill>
          <a:blip r:embed="rId3" cstate="print"/>
          <a:srcRect l="3362" t="8965" r="5871"/>
          <a:stretch>
            <a:fillRect/>
          </a:stretch>
        </p:blipFill>
        <p:spPr bwMode="auto">
          <a:xfrm>
            <a:off x="4644008" y="3356992"/>
            <a:ext cx="4248472" cy="31957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1" descr="C:\Users\user\Desktop\Библиотека\ФОТО\КУРСЫ\Курсы\IMG_4113.JPG"/>
          <p:cNvPicPr>
            <a:picLocks noChangeAspect="1" noChangeArrowheads="1"/>
          </p:cNvPicPr>
          <p:nvPr/>
        </p:nvPicPr>
        <p:blipFill>
          <a:blip r:embed="rId4" cstate="print"/>
          <a:srcRect l="15931" t="23602" r="16804" b="12673"/>
          <a:stretch>
            <a:fillRect/>
          </a:stretch>
        </p:blipFill>
        <p:spPr bwMode="auto">
          <a:xfrm>
            <a:off x="251520" y="3356992"/>
            <a:ext cx="4176464" cy="318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196752"/>
            <a:ext cx="8280920" cy="1828800"/>
          </a:xfrm>
        </p:spPr>
        <p:txBody>
          <a:bodyPr>
            <a:noAutofit/>
          </a:bodyPr>
          <a:lstStyle/>
          <a:p>
            <a:pPr algn="l">
              <a:spcAft>
                <a:spcPts val="600"/>
              </a:spcAft>
            </a:pPr>
            <a:r>
              <a:rPr lang="ru-RU" sz="2800" dirty="0" smtClean="0">
                <a:solidFill>
                  <a:srgbClr val="FF0000"/>
                </a:solidFill>
              </a:rPr>
              <a:t>Охват проекта: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С </a:t>
            </a:r>
            <a:r>
              <a:rPr lang="ru-RU" sz="2000" b="0" dirty="0" smtClean="0">
                <a:solidFill>
                  <a:srgbClr val="002060"/>
                </a:solidFill>
              </a:rPr>
              <a:t>2015 года подобные курсы открылись во многих библиотеках Воскресенского района, где по разработанной нами образовательной программе проводятся занятия по обучению пожилых людей: в Центральной районной библиотеке, в библиотеке-филиале № 3 п. Белозерский,  в библиотеке-филиале № 15 и в др. </a:t>
            </a:r>
            <a:endParaRPr lang="ru-RU" sz="1800" dirty="0"/>
          </a:p>
        </p:txBody>
      </p:sp>
      <p:pic>
        <p:nvPicPr>
          <p:cNvPr id="1026" name="Picture 2" descr="https://pp.userapi.com/c841234/v841234607/150ac/Y345yl2m2Rw.jpg"/>
          <p:cNvPicPr>
            <a:picLocks noChangeAspect="1" noChangeArrowheads="1"/>
          </p:cNvPicPr>
          <p:nvPr/>
        </p:nvPicPr>
        <p:blipFill>
          <a:blip r:embed="rId4" cstate="print"/>
          <a:srcRect r="8125"/>
          <a:stretch>
            <a:fillRect/>
          </a:stretch>
        </p:blipFill>
        <p:spPr bwMode="auto">
          <a:xfrm>
            <a:off x="395536" y="3140968"/>
            <a:ext cx="2558084" cy="20882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http://voslib.ru/upload/resizer2/1_9a6fb7b73c071a9d0b571a7c279267db.jpg"/>
          <p:cNvPicPr>
            <a:picLocks noChangeAspect="1" noChangeArrowheads="1"/>
          </p:cNvPicPr>
          <p:nvPr/>
        </p:nvPicPr>
        <p:blipFill>
          <a:blip r:embed="rId5" cstate="print"/>
          <a:srcRect l="27668" t="23979" r="16284"/>
          <a:stretch>
            <a:fillRect/>
          </a:stretch>
        </p:blipFill>
        <p:spPr bwMode="auto">
          <a:xfrm>
            <a:off x="5868144" y="4509120"/>
            <a:ext cx="2699792" cy="2080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http://voslib.ru/upload/resizer2/1_3c1822c0089775ac64b58296ada17364.jpg"/>
          <p:cNvPicPr>
            <a:picLocks noChangeAspect="1" noChangeArrowheads="1"/>
          </p:cNvPicPr>
          <p:nvPr/>
        </p:nvPicPr>
        <p:blipFill>
          <a:blip r:embed="rId6" cstate="print">
            <a:lum/>
          </a:blip>
          <a:srcRect l="12116" r="12158"/>
          <a:stretch>
            <a:fillRect/>
          </a:stretch>
        </p:blipFill>
        <p:spPr bwMode="auto">
          <a:xfrm>
            <a:off x="3059832" y="3789040"/>
            <a:ext cx="2712221" cy="2035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sp>
        <p:nvSpPr>
          <p:cNvPr id="28674" name="AutoShape 2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2564904"/>
            <a:ext cx="8568952" cy="1828800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Достигнутые результаты:</a:t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Проект дал возможность пожилым людям считать себя </a:t>
            </a:r>
            <a:r>
              <a:rPr lang="ru-RU" sz="2000" b="0" dirty="0" smtClean="0">
                <a:solidFill>
                  <a:srgbClr val="FF0000"/>
                </a:solidFill>
              </a:rPr>
              <a:t>полноправными участниками </a:t>
            </a:r>
            <a:r>
              <a:rPr lang="ru-RU" sz="2000" b="0" dirty="0" smtClean="0">
                <a:solidFill>
                  <a:srgbClr val="002060"/>
                </a:solidFill>
              </a:rPr>
              <a:t>информационного общества;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Они получили навыки работы </a:t>
            </a:r>
            <a:r>
              <a:rPr lang="ru-RU" sz="2000" b="0" dirty="0" smtClean="0">
                <a:solidFill>
                  <a:srgbClr val="FF0000"/>
                </a:solidFill>
              </a:rPr>
              <a:t>с сайтами и порталами </a:t>
            </a:r>
            <a:r>
              <a:rPr lang="ru-RU" sz="2000" b="0" dirty="0" err="1" smtClean="0">
                <a:solidFill>
                  <a:srgbClr val="002060"/>
                </a:solidFill>
              </a:rPr>
              <a:t>госуслуг</a:t>
            </a:r>
            <a:r>
              <a:rPr lang="ru-RU" sz="2000" b="0" dirty="0" smtClean="0">
                <a:solidFill>
                  <a:srgbClr val="002060"/>
                </a:solidFill>
              </a:rPr>
              <a:t>: могут записаться на прием к врачу, узнать расписание транспорта и приобрести билеты, передать показания приборов учета и оплатить услуги ЖКХ не выходя из дома. 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r>
              <a:rPr lang="ru-RU" sz="2000" b="0" dirty="0" smtClean="0">
                <a:solidFill>
                  <a:srgbClr val="002060"/>
                </a:solidFill>
              </a:rPr>
              <a:t> • Наши слушатели также активно используют возможности компьютера </a:t>
            </a:r>
            <a:r>
              <a:rPr lang="ru-RU" sz="2000" b="0" dirty="0" smtClean="0">
                <a:solidFill>
                  <a:srgbClr val="FF0000"/>
                </a:solidFill>
              </a:rPr>
              <a:t>для организации своего досуга: </a:t>
            </a:r>
            <a:r>
              <a:rPr lang="ru-RU" sz="2000" b="0" dirty="0" smtClean="0">
                <a:solidFill>
                  <a:srgbClr val="002060"/>
                </a:solidFill>
              </a:rPr>
              <a:t>читают книги, слушают музыку, смотрят любимые фильмы, бродят по сети Интернет и общаются в социальных сетях, наполняя свою жизнь новым смыслом.  </a:t>
            </a:r>
            <a:br>
              <a:rPr lang="ru-RU" sz="2000" b="0" dirty="0" smtClean="0">
                <a:solidFill>
                  <a:srgbClr val="002060"/>
                </a:solidFill>
              </a:rPr>
            </a:br>
            <a:endParaRPr lang="ru-RU" sz="2000" b="0" dirty="0">
              <a:solidFill>
                <a:srgbClr val="002060"/>
              </a:solidFill>
            </a:endParaRPr>
          </a:p>
        </p:txBody>
      </p:sp>
      <p:pic>
        <p:nvPicPr>
          <p:cNvPr id="36867" name="Picture 3" descr="C:\Users\user\Desktop\Библиотека\Губернаторская премия 2014\фото\IMG_2523.JPG"/>
          <p:cNvPicPr>
            <a:picLocks noChangeAspect="1" noChangeArrowheads="1"/>
          </p:cNvPicPr>
          <p:nvPr/>
        </p:nvPicPr>
        <p:blipFill>
          <a:blip r:embed="rId3" cstate="print"/>
          <a:srcRect l="15896" t="31791" r="20522"/>
          <a:stretch>
            <a:fillRect/>
          </a:stretch>
        </p:blipFill>
        <p:spPr bwMode="auto">
          <a:xfrm>
            <a:off x="2771800" y="4077072"/>
            <a:ext cx="3456383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2" descr="C:\Users\user\Desktop\Библиотека\ФОТО\КУРСЫ\IMG_4807.JPG"/>
          <p:cNvPicPr>
            <a:picLocks noChangeAspect="1" noChangeArrowheads="1"/>
          </p:cNvPicPr>
          <p:nvPr/>
        </p:nvPicPr>
        <p:blipFill>
          <a:blip r:embed="rId4" cstate="print"/>
          <a:srcRect l="25052" t="11941" r="11623" b="14705"/>
          <a:stretch>
            <a:fillRect/>
          </a:stretch>
        </p:blipFill>
        <p:spPr bwMode="auto">
          <a:xfrm>
            <a:off x="5943067" y="4077072"/>
            <a:ext cx="3200933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C:\Users\user\Desktop\Библиотека\ФОТО\КУРСЫ\IMG_3390.JPG"/>
          <p:cNvPicPr>
            <a:picLocks noChangeAspect="1" noChangeArrowheads="1"/>
          </p:cNvPicPr>
          <p:nvPr/>
        </p:nvPicPr>
        <p:blipFill>
          <a:blip r:embed="rId5" cstate="print"/>
          <a:srcRect l="26794" t="25562" r="29031" b="20907"/>
          <a:stretch>
            <a:fillRect/>
          </a:stretch>
        </p:blipFill>
        <p:spPr bwMode="auto">
          <a:xfrm>
            <a:off x="0" y="4077072"/>
            <a:ext cx="3059832" cy="278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183880" cy="250033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ru-RU" i="1" dirty="0" smtClean="0">
                <a:solidFill>
                  <a:srgbClr val="002060"/>
                </a:solidFill>
              </a:rPr>
              <a:t>Компьютерные науки поддаются освоению в любом возрасте, 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FF0000"/>
                </a:solidFill>
              </a:rPr>
              <a:t>а библиотека – доступная территория для их освоения.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183880" cy="250033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>
                <a:solidFill>
                  <a:srgbClr val="FF0000"/>
                </a:solidFill>
              </a:rPr>
              <a:t>Благодарю </a:t>
            </a:r>
            <a:br>
              <a:rPr lang="ru-RU" sz="6000" i="1" dirty="0" smtClean="0">
                <a:solidFill>
                  <a:srgbClr val="FF0000"/>
                </a:solidFill>
              </a:rPr>
            </a:br>
            <a:r>
              <a:rPr lang="ru-RU" sz="6000" i="1" dirty="0" smtClean="0">
                <a:solidFill>
                  <a:srgbClr val="FF0000"/>
                </a:solidFill>
              </a:rPr>
              <a:t>за внимание!</a:t>
            </a:r>
            <a:endParaRPr lang="ru-RU" sz="60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32"/>
            <a:ext cx="9144000" cy="6865732"/>
          </a:xfrm>
          <a:prstGeom prst="rect">
            <a:avLst/>
          </a:prstGeom>
          <a:noFill/>
        </p:spPr>
      </p:pic>
      <p:pic>
        <p:nvPicPr>
          <p:cNvPr id="39938" name="Picture 2" descr="https://bigslide.ru/images/7/6110/960/img17.jpg"/>
          <p:cNvPicPr>
            <a:picLocks noChangeAspect="1" noChangeArrowheads="1"/>
          </p:cNvPicPr>
          <p:nvPr/>
        </p:nvPicPr>
        <p:blipFill>
          <a:blip r:embed="rId3" cstate="print"/>
          <a:srcRect l="11413"/>
          <a:stretch>
            <a:fillRect/>
          </a:stretch>
        </p:blipFill>
        <p:spPr bwMode="auto">
          <a:xfrm>
            <a:off x="323528" y="332656"/>
            <a:ext cx="8424936" cy="6153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2" descr="C:\Users\user\Desktop\Библиотека\рисунки\моя новая эмблем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48680"/>
            <a:ext cx="3849904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764704"/>
          <a:ext cx="8496944" cy="578696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70735"/>
                <a:gridCol w="2409785"/>
                <a:gridCol w="3816424"/>
              </a:tblGrid>
              <a:tr h="2952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r>
                        <a:rPr lang="ru-RU" sz="1800" b="0" dirty="0"/>
                        <a:t>  </a:t>
                      </a:r>
                      <a:r>
                        <a:rPr lang="ru-RU" sz="1800" b="0" dirty="0" err="1" smtClean="0"/>
                        <a:t>Библиокружок</a:t>
                      </a:r>
                      <a:r>
                        <a:rPr lang="ru-RU" sz="1800" b="0" dirty="0" smtClean="0"/>
                        <a:t> </a:t>
                      </a:r>
                      <a:endParaRPr lang="ru-RU" sz="1800" b="0" dirty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«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Учимся</a:t>
                      </a:r>
                      <a:r>
                        <a:rPr lang="ru-RU" sz="18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</a:rPr>
                        <a:t>вместе</a:t>
                      </a:r>
                      <a:r>
                        <a:rPr lang="ru-RU" sz="1800" b="1" dirty="0">
                          <a:solidFill>
                            <a:srgbClr val="FF0000"/>
                          </a:solidFill>
                        </a:rPr>
                        <a:t>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838825" algn="l"/>
                        </a:tabLst>
                        <a:defRPr/>
                      </a:pPr>
                      <a:r>
                        <a:rPr lang="ru-RU" sz="1800" b="0" dirty="0" smtClean="0"/>
                        <a:t>Школьники делают домашние задания и участвуют в познавательных </a:t>
                      </a:r>
                      <a:r>
                        <a:rPr lang="ru-RU" sz="1800" b="0" dirty="0" err="1" smtClean="0"/>
                        <a:t>библиоуроках</a:t>
                      </a:r>
                      <a:endParaRPr lang="ru-RU" sz="1800" b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74312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kern="1200" dirty="0" smtClean="0"/>
                        <a:t> Клуб </a:t>
                      </a:r>
                    </a:p>
                    <a:p>
                      <a:pPr algn="ctr"/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</a:rPr>
                        <a:t>«Юный эрудит»</a:t>
                      </a:r>
                      <a:endParaRPr lang="ru-RU" sz="1800" b="1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Занятия проходят в игровой форме и направлены на интеллектуально-познавательное развитие </a:t>
                      </a:r>
                      <a:r>
                        <a:rPr kumimoji="0" lang="ru-RU" sz="1800" kern="1200" dirty="0" smtClean="0"/>
                        <a:t>активных и любознательных детей</a:t>
                      </a:r>
                      <a:endParaRPr kumimoji="0" lang="ru-RU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719186" y="260648"/>
            <a:ext cx="5727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Клубы по интересам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детей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Рисунок 12" descr="C:\Users\Muk.vmb\Desktop\клубы картинки\клуб%202.jpg"/>
          <p:cNvPicPr/>
          <p:nvPr/>
        </p:nvPicPr>
        <p:blipFill>
          <a:blip r:embed="rId3" cstate="print"/>
          <a:srcRect l="19028" t="15823" r="19458" b="19978"/>
          <a:stretch>
            <a:fillRect/>
          </a:stretch>
        </p:blipFill>
        <p:spPr bwMode="auto">
          <a:xfrm>
            <a:off x="395536" y="1700808"/>
            <a:ext cx="2052067" cy="1894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khabibra.ucoz.ru/_nw/2/75964647.jpg"/>
          <p:cNvPicPr/>
          <p:nvPr/>
        </p:nvPicPr>
        <p:blipFill>
          <a:blip r:embed="rId4" cstate="print"/>
          <a:srcRect b="9698"/>
          <a:stretch>
            <a:fillRect/>
          </a:stretch>
        </p:blipFill>
        <p:spPr bwMode="auto">
          <a:xfrm>
            <a:off x="683568" y="4869160"/>
            <a:ext cx="1656184" cy="15369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Users\user\Desktop\фото на стену\фото\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3717032"/>
            <a:ext cx="3816424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Users\user\Desktop\сентябрь\День грамотности\1.JPG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004048" y="764704"/>
            <a:ext cx="3840426" cy="28803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764704"/>
          <a:ext cx="8496944" cy="554461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70735"/>
                <a:gridCol w="2265769"/>
                <a:gridCol w="3960440"/>
              </a:tblGrid>
              <a:tr h="266429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Молодежное объединение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«Крылья»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Активная и </a:t>
                      </a:r>
                      <a:r>
                        <a:rPr kumimoji="0" lang="ru-RU" sz="1800" b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креативная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читающая молодежь села проводит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свой досуг и раскрывает свой творческий потенциал</a:t>
                      </a:r>
                      <a:endParaRPr lang="ru-RU" sz="1600" b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80320"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Клуб семейного досуга </a:t>
                      </a:r>
                      <a:r>
                        <a:rPr kumimoji="0" lang="ru-RU" sz="16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«Почитаем, поиграем» </a:t>
                      </a:r>
                      <a:endParaRPr lang="ru-RU" sz="14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Молодые семьи с детьми проводят субботний день семейного чтения и отдыха </a:t>
                      </a:r>
                      <a:endParaRPr lang="ru-RU" sz="18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02405" y="260648"/>
            <a:ext cx="65614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Клубы по интересам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молодежи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rc_mi" descr="http://syzrantoday.ru/media/k2/items/cache/d7adfd75e15b3519d15be733826c2b32_L.jpg?t=1443073863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00808"/>
            <a:ext cx="194421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deti.mail.ru/pre_square800_resize/pic/photolib/2014/03/24/Depositphotos_26262391_s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725144"/>
            <a:ext cx="201622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Users\user\Desktop\фото на стену\фото\IMG_084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056" y="764704"/>
            <a:ext cx="3528392" cy="26462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3" descr="C:\Users\user\Desktop\Библиотека\ФОТО\2017\июнь\лето2017\IMG_17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6056" y="3501008"/>
            <a:ext cx="3552395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23528" y="764704"/>
          <a:ext cx="8496944" cy="561662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70735"/>
                <a:gridCol w="2337777"/>
                <a:gridCol w="3888432"/>
              </a:tblGrid>
              <a:tr h="2759666">
                <a:tc>
                  <a:txBody>
                    <a:bodyPr/>
                    <a:lstStyle/>
                    <a:p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Компьютерные курсы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«Нам года не беда,  мы с   компьютером 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всегда»</a:t>
                      </a:r>
                      <a:endParaRPr kumimoji="0" lang="ru-RU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Пенсионеры и люди</a:t>
                      </a:r>
                      <a:r>
                        <a:rPr kumimoji="0" lang="ru-RU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 ограниченными возможностями обучаются основам </a:t>
                      </a:r>
                      <a:r>
                        <a:rPr kumimoji="0" lang="ru-RU" sz="1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начальной компьютерной грамотности </a:t>
                      </a:r>
                      <a:endParaRPr lang="ru-RU" sz="1600" b="0" dirty="0" smtClean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838825" algn="l"/>
                        </a:tabLst>
                      </a:pPr>
                      <a:endParaRPr lang="ru-RU" sz="11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856958">
                <a:tc>
                  <a:txBody>
                    <a:bodyPr/>
                    <a:lstStyle/>
                    <a:p>
                      <a:pPr algn="ctr"/>
                      <a:endParaRPr kumimoji="0" lang="ru-RU" sz="1600" kern="1200" dirty="0" smtClean="0"/>
                    </a:p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Клуб общения</a:t>
                      </a:r>
                    </a:p>
                    <a:p>
                      <a:r>
                        <a:rPr kumimoji="0" lang="ru-RU" sz="18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«В кругу друзей»</a:t>
                      </a:r>
                      <a:endParaRPr lang="ru-RU" sz="1600" dirty="0">
                        <a:solidFill>
                          <a:srgbClr val="FF0000"/>
                        </a:solidFill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Увлеченные люди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среднего и старшего возраста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общаются</a:t>
                      </a:r>
                      <a:r>
                        <a:rPr kumimoji="0" lang="ru-RU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и организуют свой досуг</a:t>
                      </a:r>
                      <a:endParaRPr lang="ru-RU" sz="1600" dirty="0">
                        <a:latin typeface="Arial Narrow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368128" y="260648"/>
            <a:ext cx="64299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Клубы по интересам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взрослых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http://img11.hostingpics.net/pics/624851524471cid3283C1CF6D5D443883B9214B79140C04gif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1800200" cy="10801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http://agrednews.ru/wp-content/uploads/2016/05/38c9c4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7544" y="5661248"/>
            <a:ext cx="1800200" cy="504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 descr="C:\Users\Muk.vmb\Desktop\клубы картинки\курсыграматности.jpg"/>
          <p:cNvPicPr/>
          <p:nvPr/>
        </p:nvPicPr>
        <p:blipFill>
          <a:blip r:embed="rId5" cstate="print">
            <a:lum bright="10000" contrast="20000"/>
          </a:blip>
          <a:srcRect b="5088"/>
          <a:stretch>
            <a:fillRect/>
          </a:stretch>
        </p:blipFill>
        <p:spPr bwMode="auto">
          <a:xfrm>
            <a:off x="395536" y="2420888"/>
            <a:ext cx="2016224" cy="7200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6" name="Picture 2" descr="C:\Users\user\Desktop\Библиотека\ФОТО\КУРСЫ\IMG_25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836712"/>
            <a:ext cx="3515883" cy="2636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user\Desktop\Библиотека\ФОТО\КЛУБ В кругу друзей\клуб\P1140168.JPG"/>
          <p:cNvPicPr>
            <a:picLocks noChangeAspect="1" noChangeArrowheads="1"/>
          </p:cNvPicPr>
          <p:nvPr/>
        </p:nvPicPr>
        <p:blipFill>
          <a:blip r:embed="rId7" cstate="print"/>
          <a:srcRect l="17056" t="28427" r="3190"/>
          <a:stretch>
            <a:fillRect/>
          </a:stretch>
        </p:blipFill>
        <p:spPr bwMode="auto">
          <a:xfrm>
            <a:off x="5076056" y="3645024"/>
            <a:ext cx="3672408" cy="25427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pic>
        <p:nvPicPr>
          <p:cNvPr id="4" name="Picture 2" descr="C:\Users\user\Desktop\Библиотека\рисунки\моя новая эмблем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00400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2348880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Наши проекты </a:t>
            </a:r>
          </a:p>
          <a:p>
            <a:pPr algn="ctr"/>
            <a:r>
              <a:rPr lang="ru-RU" sz="8000" b="1" cap="none" spc="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и программы</a:t>
            </a:r>
            <a:endParaRPr lang="ru-RU" sz="80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 b="25821"/>
          <a:stretch>
            <a:fillRect/>
          </a:stretch>
        </p:blipFill>
        <p:spPr bwMode="auto">
          <a:xfrm>
            <a:off x="0" y="0"/>
            <a:ext cx="9144000" cy="68657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16632"/>
            <a:ext cx="85689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«Красота былого» </a:t>
            </a:r>
          </a:p>
          <a:p>
            <a:pPr lvl="0" algn="ctr"/>
            <a:r>
              <a:rPr lang="ru-RU" sz="2000" dirty="0" smtClean="0"/>
              <a:t> </a:t>
            </a:r>
            <a:r>
              <a:rPr lang="ru-RU" sz="2000" b="1" dirty="0" smtClean="0"/>
              <a:t>краеведческий проект по организации уголка старинного быта в сельской библиотеке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7170" name="Picture 2" descr="C:\Users\user\Desktop\музей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268760"/>
            <a:ext cx="7452320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900igr.net/datai/ekologija/Ekologicheskoe-prosveschenie/0002-003-Vospitanie-ekologicheskoj-kultury-naselenija.jpg"/>
          <p:cNvPicPr>
            <a:picLocks noChangeAspect="1" noChangeArrowheads="1"/>
          </p:cNvPicPr>
          <p:nvPr/>
        </p:nvPicPr>
        <p:blipFill>
          <a:blip r:embed="rId2" cstate="print"/>
          <a:srcRect b="2488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88640"/>
            <a:ext cx="8568952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FF0000"/>
                </a:solidFill>
              </a:rPr>
              <a:t>«Пусть поколения помнят» </a:t>
            </a:r>
          </a:p>
          <a:p>
            <a:pPr lvl="0"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/>
              <a:t>проект историко-патриотического воспитания подрастающего поколения</a:t>
            </a:r>
          </a:p>
          <a:p>
            <a:endParaRPr lang="ru-RU" b="1" dirty="0">
              <a:solidFill>
                <a:srgbClr val="0000FF"/>
              </a:solidFill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</p:txBody>
      </p:sp>
      <p:pic>
        <p:nvPicPr>
          <p:cNvPr id="9218" name="Picture 2" descr="C:\Users\user\Desktop\1 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95382"/>
            <a:ext cx="7416824" cy="5562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2275</TotalTime>
  <Words>591</Words>
  <Application>Microsoft Office PowerPoint</Application>
  <PresentationFormat>Экран (4:3)</PresentationFormat>
  <Paragraphs>83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 МУК «Воскресенская межпоселенческая библиотека» Библиотека-филиал № 13  села Федино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Социальный образовательный проект "Нам года не беда - мы с компьютером всегда!" </vt:lpstr>
      <vt:lpstr>Социальная значимость проекта:</vt:lpstr>
      <vt:lpstr>Цели и задачи проекта: Оказание помощи пенсионерам и людям с ограниченными возможностями в освоении ими компьютерной грамотности Вовлечение в активную образовательную, творческую и досуговую деятельность.  Обучение их:  • основам работы с персональным компьютером;  • навыкам работы с сайтами и порталами госуслуг;   • умению работать с электронной почтой и способам общения в соцсетях.   </vt:lpstr>
      <vt:lpstr>Мероприятия, проведенные в рамках проекта: С начала старта проекта проведено 72 занятия (12 групп по 6 занятий)  Обучение прошли более 40 человек  Получили разовые консультации по различным темам  с участием представителей МФЦ – 26 человек.  Обучено на дому – 6 человек. </vt:lpstr>
      <vt:lpstr>Программа занятий</vt:lpstr>
      <vt:lpstr>По окончании обучения слушатели курсов проходят итоговое тестирование и получают дипломы об участии в проекте, а также специально разработанное методическое пособие.  </vt:lpstr>
      <vt:lpstr>   С 2016 года в реализации проекта принимают участие волонтеры из числа молодежи села, которые обучают людей с ограниченными возможностями на дому и в дистанционной форме.  </vt:lpstr>
      <vt:lpstr> В рамках проекта для слушателей, не имеющих дома доступ в Интернет, в библиотеке в зоне действия Wi-Fi установлен «гостевой компьютер» для закрепления знаний, полученных на занятиях, а также для получения жителями села доступа к электронным услугам.</vt:lpstr>
      <vt:lpstr>Охват проекта:  В проекте участвуют пожилые жители села, а также люди с ограниченными возможностями, желающие наполнить свою жизнь новым смыслом и обрести дополнительные возможности для самообслуживания.    На сегодняшний день нами обучено более 70 сельских жителей в возрасте от 55 до 75 лет. </vt:lpstr>
      <vt:lpstr>Охват проекта:  С 2015 года подобные курсы открылись во многих библиотеках Воскресенского района, где по разработанной нами образовательной программе проводятся занятия по обучению пожилых людей: в Центральной районной библиотеке, в библиотеке-филиале № 3 п. Белозерский,  в библиотеке-филиале № 15 и в др. </vt:lpstr>
      <vt:lpstr>Достигнутые результаты:  • Проект дал возможность пожилым людям считать себя полноправными участниками информационного общества;  • Они получили навыки работы с сайтами и порталами госуслуг: могут записаться на прием к врачу, узнать расписание транспорта и приобрести билеты, передать показания приборов учета и оплатить услуги ЖКХ не выходя из дома.   • Наши слушатели также активно используют возможности компьютера для организации своего досуга: читают книги, слушают музыку, смотрят любимые фильмы, бродят по сети Интернет и общаются в социальных сетях, наполняя свою жизнь новым смыслом.   </vt:lpstr>
      <vt:lpstr>Компьютерные науки поддаются освоению в любом возрасте,  а библиотека – доступная территория для их освоения. </vt:lpstr>
      <vt:lpstr>Благодарю 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Компьютерные курсы для пенсионеров</dc:title>
  <dc:creator>Библ.-фил. № 13</dc:creator>
  <cp:lastModifiedBy>Библ.-фил. № 13</cp:lastModifiedBy>
  <cp:revision>238</cp:revision>
  <dcterms:modified xsi:type="dcterms:W3CDTF">2017-09-19T16:03:09Z</dcterms:modified>
</cp:coreProperties>
</file>