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305" r:id="rId3"/>
    <p:sldId id="306" r:id="rId4"/>
    <p:sldId id="264" r:id="rId5"/>
    <p:sldId id="323" r:id="rId6"/>
    <p:sldId id="322" r:id="rId7"/>
    <p:sldId id="307" r:id="rId8"/>
    <p:sldId id="344" r:id="rId9"/>
    <p:sldId id="296" r:id="rId10"/>
    <p:sldId id="341" r:id="rId11"/>
    <p:sldId id="309" r:id="rId12"/>
    <p:sldId id="310" r:id="rId13"/>
    <p:sldId id="311" r:id="rId14"/>
    <p:sldId id="312" r:id="rId15"/>
    <p:sldId id="321" r:id="rId16"/>
    <p:sldId id="328" r:id="rId17"/>
    <p:sldId id="330" r:id="rId18"/>
    <p:sldId id="327" r:id="rId19"/>
    <p:sldId id="331" r:id="rId20"/>
    <p:sldId id="332" r:id="rId21"/>
    <p:sldId id="333" r:id="rId22"/>
    <p:sldId id="342" r:id="rId23"/>
    <p:sldId id="313" r:id="rId24"/>
    <p:sldId id="317" r:id="rId25"/>
    <p:sldId id="329" r:id="rId26"/>
    <p:sldId id="345" r:id="rId27"/>
    <p:sldId id="318" r:id="rId28"/>
    <p:sldId id="314" r:id="rId29"/>
    <p:sldId id="343" r:id="rId30"/>
    <p:sldId id="334" r:id="rId31"/>
    <p:sldId id="336" r:id="rId32"/>
    <p:sldId id="337" r:id="rId33"/>
    <p:sldId id="339" r:id="rId34"/>
    <p:sldId id="346" r:id="rId35"/>
    <p:sldId id="298" r:id="rId36"/>
    <p:sldId id="315" r:id="rId37"/>
    <p:sldId id="324" r:id="rId38"/>
    <p:sldId id="335" r:id="rId39"/>
    <p:sldId id="325" r:id="rId40"/>
    <p:sldId id="320" r:id="rId41"/>
    <p:sldId id="295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96" autoAdjust="0"/>
    <p:restoredTop sz="94660"/>
  </p:normalViewPr>
  <p:slideViewPr>
    <p:cSldViewPr>
      <p:cViewPr varScale="1">
        <p:scale>
          <a:sx n="86" d="100"/>
          <a:sy n="86" d="100"/>
        </p:scale>
        <p:origin x="-14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4630E-0956-4ACA-A577-2A3F39FE28EB}" type="datetimeFigureOut">
              <a:rPr lang="ru-RU" smtClean="0"/>
              <a:pPr/>
              <a:t>11.09.2017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66CB6-CE19-42C2-AE12-D3843318E3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01858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66CB6-CE19-42C2-AE12-D3843318E32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99599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66CB6-CE19-42C2-AE12-D3843318E32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4180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66CB6-CE19-42C2-AE12-D3843318E329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28508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66CB6-CE19-42C2-AE12-D3843318E329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3634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11.09.2017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11.09.2017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11.09.2017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11.09.2017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11.09.2017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11.09.2017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11.09.2017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11.09.2017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11.09.2017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11.09.2017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11.09.2017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11.09.2017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11.09.2017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11.09.2017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11.09.2017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B7319-8752-43DC-9251-6FF6EC4E5500}" type="datetimeFigureOut">
              <a:rPr lang="ru-RU" smtClean="0"/>
              <a:pPr/>
              <a:t>11.09.2017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933E-8E9E-46F7-A2F2-BCFA8E62F16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3" r:id="rId4"/>
    <p:sldLayoutId id="2147483650" r:id="rId5"/>
    <p:sldLayoutId id="214748366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 rot="21104606">
            <a:off x="4991553" y="1163889"/>
            <a:ext cx="3244757" cy="3068746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«Творческий союз:</a:t>
            </a:r>
          </a:p>
          <a:p>
            <a:pPr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Библиотека, 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детский сад,</a:t>
            </a:r>
          </a:p>
          <a:p>
            <a:pPr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Книга»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 rot="21079967">
            <a:off x="640804" y="1454188"/>
            <a:ext cx="3632677" cy="3159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rgbClr val="C00000"/>
                </a:solidFill>
                <a:ea typeface="+mj-ea"/>
                <a:cs typeface="+mj-cs"/>
              </a:rPr>
              <a:t>Библиотека-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rgbClr val="C00000"/>
                </a:solidFill>
                <a:ea typeface="+mj-ea"/>
                <a:cs typeface="+mj-cs"/>
              </a:rPr>
              <a:t>территория больших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возможностей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43808" y="451521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АМУ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«КПСЦ  Родник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Библиотека </a:t>
            </a:r>
            <a:r>
              <a:rPr lang="ru-RU" sz="2000" b="1" dirty="0">
                <a:solidFill>
                  <a:srgbClr val="C00000"/>
                </a:solidFill>
              </a:rPr>
              <a:t>№1 пос. </a:t>
            </a:r>
            <a:r>
              <a:rPr lang="ru-RU" sz="2000" b="1" dirty="0" smtClean="0">
                <a:solidFill>
                  <a:srgbClr val="C00000"/>
                </a:solidFill>
              </a:rPr>
              <a:t>Хорлово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714380"/>
          </a:xfrm>
        </p:spPr>
        <p:txBody>
          <a:bodyPr>
            <a:normAutofit/>
          </a:bodyPr>
          <a:lstStyle/>
          <a:p>
            <a:endParaRPr lang="ru-RU" sz="1300" dirty="0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2311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510654"/>
            <a:ext cx="2738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648200" y="1628800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sz="2000" dirty="0" smtClean="0"/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95" y="276999"/>
            <a:ext cx="4032739" cy="3024554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761793"/>
            <a:ext cx="4038600" cy="302895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434" y="259514"/>
            <a:ext cx="3336372" cy="25022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607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892480" cy="5668112"/>
          </a:xfrm>
        </p:spPr>
        <p:txBody>
          <a:bodyPr>
            <a:normAutofit fontScale="90000"/>
          </a:bodyPr>
          <a:lstStyle/>
          <a:p>
            <a:pPr algn="l" fontAlgn="base"/>
            <a:r>
              <a:rPr lang="ru-RU" sz="3200" b="1" i="1" dirty="0" smtClean="0">
                <a:solidFill>
                  <a:srgbClr val="0070C0"/>
                </a:solidFill>
              </a:rPr>
              <a:t>Программа </a:t>
            </a:r>
            <a:r>
              <a:rPr lang="ru-RU" sz="3200" b="1" i="1" dirty="0">
                <a:solidFill>
                  <a:srgbClr val="0070C0"/>
                </a:solidFill>
              </a:rPr>
              <a:t>сотрудничества очень разнообразна. Мы взяли следующие направления работы: познавательное, гражданско-патриотическое  воспитание и возрождение </a:t>
            </a:r>
            <a:r>
              <a:rPr lang="ru-RU" sz="3200" b="1" i="1" dirty="0" smtClean="0">
                <a:solidFill>
                  <a:srgbClr val="0070C0"/>
                </a:solidFill>
              </a:rPr>
              <a:t>и развитие</a:t>
            </a:r>
            <a:r>
              <a:rPr lang="ru-RU" sz="3200" b="1" i="1" dirty="0">
                <a:solidFill>
                  <a:srgbClr val="0070C0"/>
                </a:solidFill>
              </a:rPr>
              <a:t> традиционной </a:t>
            </a:r>
            <a:r>
              <a:rPr lang="ru-RU" sz="3200" b="1" i="1" dirty="0" smtClean="0">
                <a:solidFill>
                  <a:srgbClr val="0070C0"/>
                </a:solidFill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народной</a:t>
            </a:r>
            <a:r>
              <a:rPr lang="ru-RU" sz="3200" b="1" i="1" dirty="0">
                <a:solidFill>
                  <a:srgbClr val="0070C0"/>
                </a:solidFill>
              </a:rPr>
              <a:t> культуры, духовно-нравственное. Формы организации заседаний клуба разнообразны: игры- путешествия, </a:t>
            </a:r>
            <a:r>
              <a:rPr lang="ru-RU" sz="3200" b="1" i="1" dirty="0" err="1">
                <a:solidFill>
                  <a:srgbClr val="0070C0"/>
                </a:solidFill>
              </a:rPr>
              <a:t>квесты</a:t>
            </a:r>
            <a:r>
              <a:rPr lang="ru-RU" sz="3200" b="1" i="1" dirty="0">
                <a:solidFill>
                  <a:srgbClr val="0070C0"/>
                </a:solidFill>
              </a:rPr>
              <a:t>, викторины, конкурсные программы, познавательные  игры, тематические занятия.</a:t>
            </a:r>
            <a:r>
              <a:rPr lang="ru-RU" sz="3200" i="1" dirty="0">
                <a:solidFill>
                  <a:srgbClr val="0070C0"/>
                </a:solidFill>
              </a:rPr>
              <a:t> </a:t>
            </a:r>
            <a:r>
              <a:rPr lang="ru-RU" sz="3200" b="1" i="1" dirty="0">
                <a:solidFill>
                  <a:srgbClr val="0070C0"/>
                </a:solidFill>
              </a:rPr>
              <a:t/>
            </a:r>
            <a:br>
              <a:rPr lang="ru-RU" sz="3200" b="1" i="1" dirty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 </a:t>
            </a:r>
            <a:endParaRPr lang="ru-RU" sz="32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221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5688632"/>
          </a:xfrm>
        </p:spPr>
        <p:txBody>
          <a:bodyPr>
            <a:normAutofit fontScale="90000"/>
          </a:bodyPr>
          <a:lstStyle/>
          <a:p>
            <a:r>
              <a:rPr lang="ru-RU" sz="3200" b="1" i="1" dirty="0">
                <a:solidFill>
                  <a:srgbClr val="0070C0"/>
                </a:solidFill>
              </a:rPr>
              <a:t>Опираясь на возраст, мы стараемся организовывать работу  так, чтобы </a:t>
            </a:r>
            <a:r>
              <a:rPr lang="ru-RU" sz="3200" b="1" i="1" dirty="0" smtClean="0">
                <a:solidFill>
                  <a:srgbClr val="0070C0"/>
                </a:solidFill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детям </a:t>
            </a:r>
            <a:r>
              <a:rPr lang="ru-RU" sz="3200" b="1" i="1" dirty="0">
                <a:solidFill>
                  <a:srgbClr val="0070C0"/>
                </a:solidFill>
              </a:rPr>
              <a:t>было и познавательно, и интересно, </a:t>
            </a:r>
            <a:r>
              <a:rPr lang="ru-RU" sz="3200" b="1" i="1" dirty="0" smtClean="0">
                <a:solidFill>
                  <a:srgbClr val="0070C0"/>
                </a:solidFill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и </a:t>
            </a:r>
            <a:r>
              <a:rPr lang="ru-RU" sz="3200" b="1" i="1" dirty="0">
                <a:solidFill>
                  <a:srgbClr val="0070C0"/>
                </a:solidFill>
              </a:rPr>
              <a:t>поучительно. </a:t>
            </a:r>
            <a:r>
              <a:rPr lang="ru-RU" sz="3200" b="1" i="1" dirty="0" smtClean="0">
                <a:solidFill>
                  <a:srgbClr val="0070C0"/>
                </a:solidFill>
              </a:rPr>
              <a:t>На </a:t>
            </a:r>
            <a:r>
              <a:rPr lang="ru-RU" sz="3200" b="1" i="1" dirty="0">
                <a:solidFill>
                  <a:srgbClr val="0070C0"/>
                </a:solidFill>
              </a:rPr>
              <a:t>занятиях происходит смена различных видов деятельности. </a:t>
            </a:r>
            <a:r>
              <a:rPr lang="ru-RU" sz="3200" b="1" i="1" dirty="0" smtClean="0">
                <a:solidFill>
                  <a:srgbClr val="0070C0"/>
                </a:solidFill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Дети</a:t>
            </a:r>
            <a:r>
              <a:rPr lang="ru-RU" sz="3200" b="1" i="1" dirty="0">
                <a:solidFill>
                  <a:srgbClr val="0070C0"/>
                </a:solidFill>
              </a:rPr>
              <a:t>: выразительно читают, для этого с ними ведут подготовку воспитатели, родители,  участвуют в театрализации произведений, отгадывают загадки, отвечают на вопросы викторин, выполняют задания </a:t>
            </a:r>
            <a:r>
              <a:rPr lang="ru-RU" sz="3200" b="1" i="1" dirty="0" err="1" smtClean="0">
                <a:solidFill>
                  <a:srgbClr val="0070C0"/>
                </a:solidFill>
              </a:rPr>
              <a:t>квеста,участвуют</a:t>
            </a:r>
            <a:r>
              <a:rPr lang="ru-RU" sz="3200" b="1" i="1" dirty="0" smtClean="0">
                <a:solidFill>
                  <a:srgbClr val="0070C0"/>
                </a:solidFill>
              </a:rPr>
              <a:t>   </a:t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в конкурсах</a:t>
            </a:r>
            <a:r>
              <a:rPr lang="ru-RU" sz="3200" b="1" i="1" dirty="0">
                <a:solidFill>
                  <a:srgbClr val="0070C0"/>
                </a:solidFill>
              </a:rPr>
              <a:t>.</a:t>
            </a:r>
            <a:br>
              <a:rPr lang="ru-RU" sz="3200" b="1" i="1" dirty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 </a:t>
            </a:r>
            <a:endParaRPr lang="ru-RU" sz="32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249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428604"/>
            <a:ext cx="8501090" cy="5572164"/>
          </a:xfrm>
        </p:spPr>
        <p:txBody>
          <a:bodyPr>
            <a:normAutofit fontScale="90000"/>
          </a:bodyPr>
          <a:lstStyle/>
          <a:p>
            <a:pPr algn="l" fontAlgn="base"/>
            <a:r>
              <a:rPr lang="ru-RU" sz="3200" b="1" i="1" dirty="0">
                <a:solidFill>
                  <a:srgbClr val="0070C0"/>
                </a:solidFill>
              </a:rPr>
              <a:t>В своей работе по возможности мы используем и ИКТ (информационно-коммуникационные технологии). Представляем  </a:t>
            </a:r>
            <a:r>
              <a:rPr lang="ru-RU" sz="3200" b="1" i="1" dirty="0" err="1">
                <a:solidFill>
                  <a:srgbClr val="0070C0"/>
                </a:solidFill>
              </a:rPr>
              <a:t>видеопрезентации</a:t>
            </a:r>
            <a:r>
              <a:rPr lang="ru-RU" sz="3200" b="1" i="1" dirty="0">
                <a:solidFill>
                  <a:srgbClr val="0070C0"/>
                </a:solidFill>
              </a:rPr>
              <a:t>,  которые  в доступной форме знакомят детей с жизнью и творчеством детских писателей, советские мультфильмы, которые в увлекательной форме рассказывают о нравственных категориях, фрагменты документальных кадров,  в частности, о войне. </a:t>
            </a:r>
            <a:r>
              <a:rPr lang="ru-RU" sz="3200" b="1" dirty="0">
                <a:solidFill>
                  <a:srgbClr val="0070C0"/>
                </a:solidFill>
              </a:rPr>
              <a:t/>
            </a: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endParaRPr lang="ru-RU" sz="32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899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Вообще, занятия в библиотеке проходят всегда очень весело, задорно и </a:t>
            </a:r>
            <a:r>
              <a:rPr lang="ru-RU" sz="2000" b="1" i="1" dirty="0" smtClean="0">
                <a:solidFill>
                  <a:srgbClr val="FF0000"/>
                </a:solidFill>
              </a:rPr>
              <a:t>познавательно!</a:t>
            </a:r>
            <a:r>
              <a:rPr lang="ru-RU" sz="2000" b="1" i="1" dirty="0">
                <a:solidFill>
                  <a:srgbClr val="FF0000"/>
                </a:solidFill>
              </a:rPr>
              <a:t/>
            </a:r>
            <a:br>
              <a:rPr lang="ru-RU" sz="2000" b="1" i="1" dirty="0">
                <a:solidFill>
                  <a:srgbClr val="FF0000"/>
                </a:solidFill>
              </a:rPr>
            </a:br>
            <a:endParaRPr lang="ru-RU" sz="2000" b="1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99" y="1417638"/>
            <a:ext cx="4227545" cy="3170659"/>
          </a:xfrm>
        </p:spPr>
      </p:pic>
      <p:pic>
        <p:nvPicPr>
          <p:cNvPr id="9" name="Объект 8" descr="C:\Users\Дмитрий\Desktop\страна2 игралия\SAM_3946.JPG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65" y="1124744"/>
            <a:ext cx="4148593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61" y="4437112"/>
            <a:ext cx="2616291" cy="19622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2189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243408"/>
            <a:ext cx="8501090" cy="5572164"/>
          </a:xfrm>
        </p:spPr>
        <p:txBody>
          <a:bodyPr>
            <a:normAutofit/>
          </a:bodyPr>
          <a:lstStyle/>
          <a:p>
            <a:pPr algn="l"/>
            <a:r>
              <a:rPr lang="ru-RU" sz="2800" b="1" i="1" dirty="0" smtClean="0">
                <a:solidFill>
                  <a:srgbClr val="0070C0"/>
                </a:solidFill>
              </a:rPr>
              <a:t/>
            </a:r>
            <a:br>
              <a:rPr lang="ru-RU" sz="2800" b="1" i="1" dirty="0" smtClean="0">
                <a:solidFill>
                  <a:srgbClr val="0070C0"/>
                </a:solidFill>
              </a:rPr>
            </a:br>
            <a:r>
              <a:rPr lang="ru-RU" sz="2400" b="1" i="1" dirty="0" smtClean="0">
                <a:solidFill>
                  <a:srgbClr val="0070C0"/>
                </a:solidFill>
              </a:rPr>
              <a:t>В </a:t>
            </a:r>
            <a:r>
              <a:rPr lang="ru-RU" sz="2400" b="1" i="1" dirty="0">
                <a:solidFill>
                  <a:srgbClr val="0070C0"/>
                </a:solidFill>
              </a:rPr>
              <a:t>рамках клуба «Сказка» проводились следующие мероприятия: «Наши любимые мультфильмы», «Любимый волшебник </a:t>
            </a:r>
            <a:r>
              <a:rPr lang="ru-RU" sz="2400" b="1" i="1" dirty="0" err="1">
                <a:solidFill>
                  <a:srgbClr val="0070C0"/>
                </a:solidFill>
              </a:rPr>
              <a:t>Сутеев</a:t>
            </a:r>
            <a:r>
              <a:rPr lang="ru-RU" sz="2400" b="1" i="1" dirty="0">
                <a:solidFill>
                  <a:srgbClr val="0070C0"/>
                </a:solidFill>
              </a:rPr>
              <a:t>», «Поэзия доброты» - посвященная юбилею А. </a:t>
            </a:r>
            <a:r>
              <a:rPr lang="ru-RU" sz="2400" b="1" i="1" dirty="0" err="1">
                <a:solidFill>
                  <a:srgbClr val="0070C0"/>
                </a:solidFill>
              </a:rPr>
              <a:t>Барто</a:t>
            </a:r>
            <a:r>
              <a:rPr lang="ru-RU" sz="2400" b="1" i="1" dirty="0">
                <a:solidFill>
                  <a:srgbClr val="0070C0"/>
                </a:solidFill>
              </a:rPr>
              <a:t>, «Детский писатель и художник» - по творчеству Е. </a:t>
            </a:r>
            <a:r>
              <a:rPr lang="ru-RU" sz="2400" b="1" i="1" dirty="0" err="1" smtClean="0">
                <a:solidFill>
                  <a:srgbClr val="0070C0"/>
                </a:solidFill>
              </a:rPr>
              <a:t>Чарушина</a:t>
            </a:r>
            <a:r>
              <a:rPr lang="ru-RU" sz="2400" b="1" i="1" dirty="0" smtClean="0">
                <a:solidFill>
                  <a:srgbClr val="0070C0"/>
                </a:solidFill>
              </a:rPr>
              <a:t>, «В гостях </a:t>
            </a:r>
            <a:r>
              <a:rPr lang="ru-RU" sz="2400" b="1" i="1" dirty="0" err="1" smtClean="0">
                <a:solidFill>
                  <a:srgbClr val="0070C0"/>
                </a:solidFill>
              </a:rPr>
              <a:t>уВинни</a:t>
            </a:r>
            <a:r>
              <a:rPr lang="ru-RU" sz="2400" b="1" i="1" dirty="0" smtClean="0">
                <a:solidFill>
                  <a:srgbClr val="0070C0"/>
                </a:solidFill>
              </a:rPr>
              <a:t>-</a:t>
            </a:r>
            <a:r>
              <a:rPr lang="ru-RU" sz="2400" b="1" i="1" dirty="0" err="1" smtClean="0">
                <a:solidFill>
                  <a:srgbClr val="0070C0"/>
                </a:solidFill>
              </a:rPr>
              <a:t>Пуха»,посвященная</a:t>
            </a:r>
            <a:r>
              <a:rPr lang="ru-RU" sz="2400" b="1" i="1" dirty="0" smtClean="0">
                <a:solidFill>
                  <a:srgbClr val="0070C0"/>
                </a:solidFill>
              </a:rPr>
              <a:t> творчеству А. </a:t>
            </a:r>
            <a:r>
              <a:rPr lang="ru-RU" sz="2400" b="1" i="1" dirty="0" err="1" smtClean="0">
                <a:solidFill>
                  <a:srgbClr val="0070C0"/>
                </a:solidFill>
              </a:rPr>
              <a:t>Милна</a:t>
            </a:r>
            <a:r>
              <a:rPr lang="ru-RU" sz="2400" b="1" i="1" dirty="0" smtClean="0">
                <a:solidFill>
                  <a:srgbClr val="0070C0"/>
                </a:solidFill>
              </a:rPr>
              <a:t>, «Добрый волшебник» –к 135-летию </a:t>
            </a:r>
            <a:r>
              <a:rPr lang="ru-RU" sz="2400" b="1" i="1" dirty="0" err="1" smtClean="0">
                <a:solidFill>
                  <a:srgbClr val="0070C0"/>
                </a:solidFill>
              </a:rPr>
              <a:t>К.Чуковского</a:t>
            </a:r>
            <a:r>
              <a:rPr lang="ru-RU" sz="2400" b="1" i="1" dirty="0" smtClean="0">
                <a:solidFill>
                  <a:srgbClr val="0070C0"/>
                </a:solidFill>
              </a:rPr>
              <a:t>, «Страна </a:t>
            </a:r>
            <a:r>
              <a:rPr lang="ru-RU" sz="2400" b="1" i="1" dirty="0" err="1" smtClean="0">
                <a:solidFill>
                  <a:srgbClr val="0070C0"/>
                </a:solidFill>
              </a:rPr>
              <a:t>игралия</a:t>
            </a:r>
            <a:r>
              <a:rPr lang="ru-RU" sz="2400" b="1" i="1" dirty="0" smtClean="0">
                <a:solidFill>
                  <a:srgbClr val="0070C0"/>
                </a:solidFill>
              </a:rPr>
              <a:t>», «По дорогам сказок», «</a:t>
            </a:r>
            <a:r>
              <a:rPr lang="ru-RU" sz="2400" b="1" i="1" dirty="0" err="1" smtClean="0">
                <a:solidFill>
                  <a:srgbClr val="0070C0"/>
                </a:solidFill>
              </a:rPr>
              <a:t>Мультяшки</a:t>
            </a:r>
            <a:r>
              <a:rPr lang="ru-RU" sz="2400" b="1" i="1" dirty="0" smtClean="0">
                <a:solidFill>
                  <a:srgbClr val="0070C0"/>
                </a:solidFill>
              </a:rPr>
              <a:t> в библиотеке», « В мире сказки», «На лесной полянке», «В царстве славного </a:t>
            </a:r>
            <a:r>
              <a:rPr lang="ru-RU" sz="2400" b="1" i="1" dirty="0" err="1" smtClean="0">
                <a:solidFill>
                  <a:srgbClr val="0070C0"/>
                </a:solidFill>
              </a:rPr>
              <a:t>Салтана</a:t>
            </a:r>
            <a:r>
              <a:rPr lang="ru-RU" sz="2400" b="1" i="1" dirty="0" smtClean="0">
                <a:solidFill>
                  <a:srgbClr val="0070C0"/>
                </a:solidFill>
              </a:rPr>
              <a:t>» – к Пушкинскому дню России</a:t>
            </a:r>
            <a:endParaRPr lang="ru-RU" sz="2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628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«В гостях у Винни-Пуха» </a:t>
            </a:r>
            <a:r>
              <a:rPr lang="ru-RU" sz="2400" b="1" i="1" dirty="0" smtClean="0">
                <a:solidFill>
                  <a:srgbClr val="0070C0"/>
                </a:solidFill>
              </a:rPr>
              <a:t>-игра-викторина </a:t>
            </a:r>
            <a:br>
              <a:rPr lang="ru-RU" sz="2400" b="1" i="1" dirty="0" smtClean="0">
                <a:solidFill>
                  <a:srgbClr val="0070C0"/>
                </a:solidFill>
              </a:rPr>
            </a:br>
            <a:r>
              <a:rPr lang="ru-RU" sz="2400" b="1" i="1" dirty="0" smtClean="0">
                <a:solidFill>
                  <a:srgbClr val="0070C0"/>
                </a:solidFill>
              </a:rPr>
              <a:t>к юбилею А. </a:t>
            </a:r>
            <a:r>
              <a:rPr lang="ru-RU" sz="2400" b="1" i="1" dirty="0" err="1" smtClean="0">
                <a:solidFill>
                  <a:srgbClr val="0070C0"/>
                </a:solidFill>
              </a:rPr>
              <a:t>Милна</a:t>
            </a:r>
            <a:endParaRPr lang="ru-RU" sz="2400" b="1" i="1" dirty="0">
              <a:solidFill>
                <a:srgbClr val="0070C0"/>
              </a:solidFill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2311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510654"/>
            <a:ext cx="2738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648200" y="1628800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sz="2000" dirty="0" smtClean="0"/>
              <a:t> </a:t>
            </a:r>
          </a:p>
        </p:txBody>
      </p:sp>
      <p:pic>
        <p:nvPicPr>
          <p:cNvPr id="9" name="Объект 8" descr="C:\Users\Дмитрий\Desktop\фото для отчета\SAM_1961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30950"/>
            <a:ext cx="3672408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Дмитрий\Desktop\фото для отчета\SAM_1931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526" y="1772816"/>
            <a:ext cx="3560882" cy="2736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90162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714380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«Добрый волшебник» </a:t>
            </a:r>
            <a:r>
              <a:rPr lang="ru-RU" sz="2000" b="1" i="1" dirty="0" smtClean="0">
                <a:solidFill>
                  <a:srgbClr val="0070C0"/>
                </a:solidFill>
              </a:rPr>
              <a:t>-игра-викторина</a:t>
            </a:r>
            <a:br>
              <a:rPr lang="ru-RU" sz="2000" b="1" i="1" dirty="0" smtClean="0">
                <a:solidFill>
                  <a:srgbClr val="0070C0"/>
                </a:solidFill>
              </a:rPr>
            </a:br>
            <a:r>
              <a:rPr lang="ru-RU" sz="2000" b="1" i="1" dirty="0" smtClean="0">
                <a:solidFill>
                  <a:srgbClr val="0070C0"/>
                </a:solidFill>
              </a:rPr>
              <a:t> к юбилею Корнея Чуковского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2311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510654"/>
            <a:ext cx="2738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648200" y="1628800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sz="2000" dirty="0" smtClean="0"/>
              <a:t> </a:t>
            </a:r>
          </a:p>
        </p:txBody>
      </p:sp>
      <p:pic>
        <p:nvPicPr>
          <p:cNvPr id="7" name="Объект 6" descr="C:\Users\Дмитрий\Desktop\фото 2017\чуковский\SAM_2611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772816"/>
            <a:ext cx="3495902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Дмитрий\Desktop\фото для отчета\SAM_2635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10654"/>
            <a:ext cx="3456384" cy="30704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80457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673" y="267614"/>
            <a:ext cx="8229600" cy="71438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«Страна </a:t>
            </a:r>
            <a:r>
              <a:rPr lang="ru-RU" sz="2400" b="1" i="1" dirty="0" err="1">
                <a:solidFill>
                  <a:srgbClr val="00B050"/>
                </a:solidFill>
              </a:rPr>
              <a:t>И</a:t>
            </a:r>
            <a:r>
              <a:rPr lang="ru-RU" sz="2400" b="1" i="1" dirty="0" err="1" smtClean="0">
                <a:solidFill>
                  <a:srgbClr val="00B050"/>
                </a:solidFill>
              </a:rPr>
              <a:t>гралия</a:t>
            </a:r>
            <a:r>
              <a:rPr lang="ru-RU" sz="2400" b="1" i="1" dirty="0" smtClean="0">
                <a:solidFill>
                  <a:srgbClr val="FF0000"/>
                </a:solidFill>
              </a:rPr>
              <a:t>» </a:t>
            </a:r>
            <a:r>
              <a:rPr lang="ru-RU" sz="2400" b="1" i="1" dirty="0" smtClean="0">
                <a:solidFill>
                  <a:srgbClr val="0070C0"/>
                </a:solidFill>
              </a:rPr>
              <a:t>-игровая программа</a:t>
            </a:r>
            <a:endParaRPr lang="ru-RU" sz="2400" b="1" i="1" dirty="0">
              <a:solidFill>
                <a:srgbClr val="0070C0"/>
              </a:solidFill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2311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510654"/>
            <a:ext cx="2738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648200" y="1628800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sz="2000" dirty="0" smtClean="0"/>
              <a:t> </a:t>
            </a:r>
          </a:p>
        </p:txBody>
      </p:sp>
      <p:pic>
        <p:nvPicPr>
          <p:cNvPr id="9" name="Объект 8" descr="C:\Users\Дмитрий\Desktop\страна2 игралия\SAM_3941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54" y="974661"/>
            <a:ext cx="4191000" cy="2814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389" y="981994"/>
            <a:ext cx="3742727" cy="28070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5" y="3736160"/>
            <a:ext cx="3096344" cy="23222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329" y="3773341"/>
            <a:ext cx="2880320" cy="21602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740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«</a:t>
            </a:r>
            <a:r>
              <a:rPr lang="ru-RU" sz="2800" b="1" i="1" dirty="0" err="1" smtClean="0">
                <a:solidFill>
                  <a:srgbClr val="00B050"/>
                </a:solidFill>
              </a:rPr>
              <a:t>Мультяшки</a:t>
            </a:r>
            <a:r>
              <a:rPr lang="ru-RU" sz="2800" b="1" i="1" dirty="0" smtClean="0">
                <a:solidFill>
                  <a:srgbClr val="FF0000"/>
                </a:solidFill>
              </a:rPr>
              <a:t> в библиотеке»</a:t>
            </a:r>
            <a:br>
              <a:rPr lang="ru-RU" sz="2800" b="1" i="1" dirty="0" smtClean="0">
                <a:solidFill>
                  <a:srgbClr val="FF0000"/>
                </a:solidFill>
              </a:rPr>
            </a:br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i="1" dirty="0" smtClean="0">
                <a:solidFill>
                  <a:srgbClr val="0070C0"/>
                </a:solidFill>
              </a:rPr>
              <a:t>-час мультика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2311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510654"/>
            <a:ext cx="2738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648200" y="1628800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sz="2000" dirty="0" smtClean="0"/>
              <a:t> </a:t>
            </a:r>
          </a:p>
        </p:txBody>
      </p:sp>
      <p:pic>
        <p:nvPicPr>
          <p:cNvPr id="8" name="Объект 7" descr="C:\Users\Дмитрий\Desktop\SAM_4355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844824"/>
            <a:ext cx="3567910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Дмитрий\Desktop\на сол.пол\SAM_4360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44824"/>
            <a:ext cx="3744416" cy="2736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51272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358246" cy="5357850"/>
          </a:xfrm>
        </p:spPr>
        <p:txBody>
          <a:bodyPr>
            <a:normAutofit fontScale="90000"/>
          </a:bodyPr>
          <a:lstStyle/>
          <a:p>
            <a:r>
              <a:rPr lang="ru-RU" sz="2800" b="1" i="1" dirty="0">
                <a:solidFill>
                  <a:srgbClr val="0070C0"/>
                </a:solidFill>
              </a:rPr>
              <a:t>Чему первым делом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Научится кошка?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— Хватать!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Чему первым делом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Научится птица?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— Летать!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Чему первым делом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Научится ребёнок?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FF0000"/>
                </a:solidFill>
              </a:rPr>
              <a:t>— Читать!</a:t>
            </a:r>
            <a:br>
              <a:rPr lang="ru-RU" sz="2800" b="1" i="1" dirty="0">
                <a:solidFill>
                  <a:srgbClr val="FF000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(В. Берестов)</a:t>
            </a:r>
            <a:r>
              <a:rPr lang="ru-RU" sz="2800" b="1" dirty="0">
                <a:solidFill>
                  <a:srgbClr val="0070C0"/>
                </a:solidFill>
              </a:rPr>
              <a:t/>
            </a:r>
            <a:br>
              <a:rPr lang="ru-RU" sz="2800" b="1" dirty="0">
                <a:solidFill>
                  <a:srgbClr val="0070C0"/>
                </a:solidFill>
              </a:rPr>
            </a:br>
            <a:r>
              <a:rPr lang="ru-RU" sz="2800" b="1" i="1" dirty="0" smtClean="0">
                <a:solidFill>
                  <a:srgbClr val="0070C0"/>
                </a:solidFill>
              </a:rPr>
              <a:t>Как </a:t>
            </a:r>
            <a:r>
              <a:rPr lang="ru-RU" sz="2800" b="1" i="1" dirty="0">
                <a:solidFill>
                  <a:srgbClr val="0070C0"/>
                </a:solidFill>
              </a:rPr>
              <a:t>сказал  В.А. Сухомлинский </a:t>
            </a:r>
            <a:r>
              <a:rPr lang="ru-RU" sz="2800" b="1" i="1" dirty="0">
                <a:solidFill>
                  <a:srgbClr val="C00000"/>
                </a:solidFill>
              </a:rPr>
              <a:t>«Чтение – это один из истоков мышления и </a:t>
            </a:r>
            <a:r>
              <a:rPr lang="ru-RU" sz="2800" b="1" i="1" dirty="0" smtClean="0">
                <a:solidFill>
                  <a:srgbClr val="C00000"/>
                </a:solidFill>
              </a:rPr>
              <a:t>умственного</a:t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 </a:t>
            </a:r>
            <a:r>
              <a:rPr lang="ru-RU" sz="2800" b="1" i="1" dirty="0">
                <a:solidFill>
                  <a:srgbClr val="C00000"/>
                </a:solidFill>
              </a:rPr>
              <a:t>развития». </a:t>
            </a:r>
            <a:br>
              <a:rPr lang="ru-RU" sz="2800" b="1" i="1" dirty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. </a:t>
            </a:r>
            <a:endParaRPr lang="ru-RU" sz="2800" b="1" i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994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«О чем мечтают дети всей земли» </a:t>
            </a:r>
            <a:r>
              <a:rPr lang="ru-RU" sz="2800" b="1" i="1" dirty="0" smtClean="0">
                <a:solidFill>
                  <a:srgbClr val="0070C0"/>
                </a:solidFill>
              </a:rPr>
              <a:t>-</a:t>
            </a:r>
            <a:r>
              <a:rPr lang="ru-RU" sz="2800" b="1" i="1" dirty="0">
                <a:solidFill>
                  <a:srgbClr val="0070C0"/>
                </a:solidFill>
              </a:rPr>
              <a:t> </a:t>
            </a:r>
            <a:r>
              <a:rPr lang="ru-RU" sz="2800" b="1" i="1" dirty="0" smtClean="0">
                <a:solidFill>
                  <a:srgbClr val="0070C0"/>
                </a:solidFill>
              </a:rPr>
              <a:t>праздничная программа к дню защиты детей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2311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510654"/>
            <a:ext cx="2738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648200" y="1628800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sz="2000" dirty="0" smtClean="0"/>
              <a:t> </a:t>
            </a:r>
          </a:p>
        </p:txBody>
      </p:sp>
      <p:pic>
        <p:nvPicPr>
          <p:cNvPr id="7" name="Объект 6" descr="C:\Users\Дмитрий\Desktop\фото для отчета\SAM_4153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510654"/>
            <a:ext cx="3567910" cy="285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510654"/>
            <a:ext cx="3875923" cy="29069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8022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«В царстве славного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Салтана</a:t>
            </a:r>
            <a:r>
              <a:rPr lang="ru-RU" sz="2800" b="1" i="1" dirty="0" smtClean="0">
                <a:solidFill>
                  <a:srgbClr val="FF0000"/>
                </a:solidFill>
              </a:rPr>
              <a:t>» </a:t>
            </a:r>
            <a:r>
              <a:rPr lang="ru-RU" sz="2800" b="1" i="1" dirty="0" smtClean="0">
                <a:solidFill>
                  <a:srgbClr val="0070C0"/>
                </a:solidFill>
              </a:rPr>
              <a:t>-</a:t>
            </a:r>
            <a:r>
              <a:rPr lang="ru-RU" sz="2800" b="1" i="1" dirty="0">
                <a:solidFill>
                  <a:srgbClr val="0070C0"/>
                </a:solidFill>
              </a:rPr>
              <a:t> </a:t>
            </a:r>
            <a:r>
              <a:rPr lang="ru-RU" sz="2800" b="1" i="1" dirty="0" smtClean="0">
                <a:solidFill>
                  <a:srgbClr val="0070C0"/>
                </a:solidFill>
              </a:rPr>
              <a:t>праздничная программа к Пушкинскому дню России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2311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510654"/>
            <a:ext cx="2738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648200" y="1628800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sz="2000" dirty="0" smtClean="0"/>
              <a:t> </a:t>
            </a:r>
          </a:p>
        </p:txBody>
      </p:sp>
      <p:pic>
        <p:nvPicPr>
          <p:cNvPr id="8" name="Объект 7" descr="C:\Users\Дмитрий\Desktop\фото и зам. В царстве славного салтана биб. №1\SAM_4247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31720"/>
            <a:ext cx="3941585" cy="2488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45522"/>
            <a:ext cx="3336372" cy="25022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866332"/>
            <a:ext cx="2698247" cy="20236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4572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268" y="261656"/>
            <a:ext cx="8229600" cy="71438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B050"/>
                </a:solidFill>
              </a:rPr>
              <a:t>«Жила была сказка»-</a:t>
            </a:r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i="1" dirty="0" smtClean="0">
                <a:solidFill>
                  <a:srgbClr val="0070C0"/>
                </a:solidFill>
              </a:rPr>
              <a:t>игра путешествие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 flipH="1" flipV="1">
            <a:off x="231154" y="3982752"/>
            <a:ext cx="83732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510654"/>
            <a:ext cx="2738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648200" y="1628800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sz="2000" dirty="0" smtClean="0"/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60" y="994762"/>
            <a:ext cx="4038600" cy="302895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112" y="3982752"/>
            <a:ext cx="3779912" cy="28349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2" y="994762"/>
            <a:ext cx="3931433" cy="29485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424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747464"/>
            <a:ext cx="8573098" cy="7300356"/>
          </a:xfrm>
        </p:spPr>
        <p:txBody>
          <a:bodyPr>
            <a:normAutofit/>
          </a:bodyPr>
          <a:lstStyle/>
          <a:p>
            <a:pPr algn="l"/>
            <a:r>
              <a:rPr lang="ru-RU" sz="2800" b="1" i="1" dirty="0">
                <a:solidFill>
                  <a:srgbClr val="0070C0"/>
                </a:solidFill>
              </a:rPr>
              <a:t>Мероприятия гражданско-патриотической направленности:  «Этот День Победы»-к празднику 9 Мая, «Мы будем </a:t>
            </a:r>
            <a:r>
              <a:rPr lang="ru-RU" sz="2800" b="1" i="1" dirty="0" smtClean="0">
                <a:solidFill>
                  <a:srgbClr val="0070C0"/>
                </a:solidFill>
              </a:rPr>
              <a:t>помнить великое время» </a:t>
            </a:r>
            <a:r>
              <a:rPr lang="ru-RU" sz="2800" b="1" i="1" dirty="0">
                <a:solidFill>
                  <a:srgbClr val="0070C0"/>
                </a:solidFill>
              </a:rPr>
              <a:t>- час мужества к дню </a:t>
            </a:r>
            <a:r>
              <a:rPr lang="ru-RU" sz="2800" b="1" i="1" dirty="0" smtClean="0">
                <a:solidFill>
                  <a:srgbClr val="0070C0"/>
                </a:solidFill>
              </a:rPr>
              <a:t/>
            </a:r>
            <a:br>
              <a:rPr lang="ru-RU" sz="2800" b="1" i="1" dirty="0" smtClean="0">
                <a:solidFill>
                  <a:srgbClr val="0070C0"/>
                </a:solidFill>
              </a:rPr>
            </a:br>
            <a:r>
              <a:rPr lang="ru-RU" sz="2800" b="1" i="1" dirty="0" smtClean="0">
                <a:solidFill>
                  <a:srgbClr val="0070C0"/>
                </a:solidFill>
              </a:rPr>
              <a:t>памяти </a:t>
            </a:r>
            <a:r>
              <a:rPr lang="ru-RU" sz="2800" b="1" i="1" dirty="0">
                <a:solidFill>
                  <a:srgbClr val="0070C0"/>
                </a:solidFill>
              </a:rPr>
              <a:t>и скорби </a:t>
            </a:r>
            <a:r>
              <a:rPr lang="ru-RU" sz="2800" b="1" i="1" dirty="0" smtClean="0">
                <a:solidFill>
                  <a:srgbClr val="0070C0"/>
                </a:solidFill>
              </a:rPr>
              <a:t>, «Наш адрес- Россия» </a:t>
            </a:r>
            <a:br>
              <a:rPr lang="ru-RU" sz="2800" b="1" i="1" dirty="0" smtClean="0">
                <a:solidFill>
                  <a:srgbClr val="0070C0"/>
                </a:solidFill>
              </a:rPr>
            </a:br>
            <a:r>
              <a:rPr lang="ru-RU" sz="2800" b="1" i="1" dirty="0" smtClean="0">
                <a:solidFill>
                  <a:srgbClr val="0070C0"/>
                </a:solidFill>
              </a:rPr>
              <a:t>– к дню </a:t>
            </a:r>
            <a:r>
              <a:rPr lang="ru-RU" sz="2800" b="1" i="1" dirty="0" err="1" smtClean="0">
                <a:solidFill>
                  <a:srgbClr val="0070C0"/>
                </a:solidFill>
              </a:rPr>
              <a:t>России,«</a:t>
            </a:r>
            <a:r>
              <a:rPr lang="ru-RU" sz="2800" b="1" i="1" dirty="0" err="1">
                <a:solidFill>
                  <a:srgbClr val="0070C0"/>
                </a:solidFill>
              </a:rPr>
              <a:t>Над</a:t>
            </a:r>
            <a:r>
              <a:rPr lang="ru-RU" sz="2800" b="1" i="1" dirty="0">
                <a:solidFill>
                  <a:srgbClr val="0070C0"/>
                </a:solidFill>
              </a:rPr>
              <a:t> нами рдеет флаг России» -</a:t>
            </a:r>
            <a:r>
              <a:rPr lang="ru-RU" sz="2800" b="1" i="1" dirty="0" smtClean="0">
                <a:solidFill>
                  <a:srgbClr val="0070C0"/>
                </a:solidFill>
              </a:rPr>
              <a:t>к Дню </a:t>
            </a:r>
            <a:r>
              <a:rPr lang="ru-RU" sz="2800" b="1" i="1" dirty="0">
                <a:solidFill>
                  <a:srgbClr val="0070C0"/>
                </a:solidFill>
              </a:rPr>
              <a:t>государственного флага </a:t>
            </a:r>
            <a:r>
              <a:rPr lang="ru-RU" sz="2800" b="1" i="1" dirty="0" smtClean="0">
                <a:solidFill>
                  <a:srgbClr val="0070C0"/>
                </a:solidFill>
              </a:rPr>
              <a:t> России</a:t>
            </a:r>
            <a:endParaRPr lang="ru-RU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87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075240" cy="1097220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«Этот день Победы»  </a:t>
            </a:r>
            <a:r>
              <a:rPr lang="ru-RU" sz="2000" b="1" i="1" dirty="0" smtClean="0">
                <a:solidFill>
                  <a:srgbClr val="0070C0"/>
                </a:solidFill>
              </a:rPr>
              <a:t>- час мужества </a:t>
            </a:r>
            <a:br>
              <a:rPr lang="ru-RU" sz="2000" b="1" i="1" dirty="0" smtClean="0">
                <a:solidFill>
                  <a:srgbClr val="0070C0"/>
                </a:solidFill>
              </a:rPr>
            </a:br>
            <a:r>
              <a:rPr lang="ru-RU" sz="2000" b="1" i="1" dirty="0" smtClean="0">
                <a:solidFill>
                  <a:srgbClr val="0070C0"/>
                </a:solidFill>
              </a:rPr>
              <a:t>к дню </a:t>
            </a:r>
            <a:r>
              <a:rPr lang="ru-RU" sz="2000" b="1" i="1" dirty="0">
                <a:solidFill>
                  <a:srgbClr val="0070C0"/>
                </a:solidFill>
              </a:rPr>
              <a:t>В</a:t>
            </a:r>
            <a:r>
              <a:rPr lang="ru-RU" sz="2000" b="1" i="1" dirty="0" smtClean="0">
                <a:solidFill>
                  <a:srgbClr val="0070C0"/>
                </a:solidFill>
              </a:rPr>
              <a:t>еликой Победы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2311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510654"/>
            <a:ext cx="2738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89376" y="1835864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sz="2000" dirty="0" smtClean="0"/>
              <a:t> </a:t>
            </a:r>
          </a:p>
        </p:txBody>
      </p:sp>
      <p:pic>
        <p:nvPicPr>
          <p:cNvPr id="7" name="Объект 6" descr="C:\Users\Дмитрий\Desktop\фото для отчета\SAM_3740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56908"/>
            <a:ext cx="3888432" cy="267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Дмитрий\Desktop\фото для отчета\SAM_3745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466" y="1270897"/>
            <a:ext cx="3530719" cy="267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Дмитрий\Desktop\фото-17и сценарии\7 мая\SAM_3738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928293"/>
            <a:ext cx="3193955" cy="1930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28623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80120"/>
            <a:ext cx="8229600" cy="714380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«Мы будем помнить великое время»  </a:t>
            </a:r>
            <a:r>
              <a:rPr lang="ru-RU" sz="2000" b="1" i="1" dirty="0" smtClean="0">
                <a:solidFill>
                  <a:srgbClr val="0070C0"/>
                </a:solidFill>
              </a:rPr>
              <a:t>- час мужества </a:t>
            </a:r>
            <a:br>
              <a:rPr lang="ru-RU" sz="2000" b="1" i="1" dirty="0" smtClean="0">
                <a:solidFill>
                  <a:srgbClr val="0070C0"/>
                </a:solidFill>
              </a:rPr>
            </a:br>
            <a:r>
              <a:rPr lang="ru-RU" sz="2000" b="1" i="1" dirty="0" smtClean="0">
                <a:solidFill>
                  <a:srgbClr val="0070C0"/>
                </a:solidFill>
              </a:rPr>
              <a:t>к дню памяти и скорби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2311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510654"/>
            <a:ext cx="2738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36748" y="1844824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sz="2000" dirty="0" smtClean="0"/>
              <a:t> </a:t>
            </a:r>
          </a:p>
        </p:txBody>
      </p:sp>
      <p:pic>
        <p:nvPicPr>
          <p:cNvPr id="9" name="Объект 8" descr="C:\Users\Дмитрий\Desktop\фото и зам.22 июня\SAM_4336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54" y="1180122"/>
            <a:ext cx="3911605" cy="292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174396"/>
            <a:ext cx="2767209" cy="20754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034" y="1272314"/>
            <a:ext cx="3887505" cy="29156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607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363272" cy="1241236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«Наш адрес - Россия»  </a:t>
            </a:r>
            <a:r>
              <a:rPr lang="ru-RU" sz="2000" b="1" i="1" dirty="0" smtClean="0">
                <a:solidFill>
                  <a:srgbClr val="0070C0"/>
                </a:solidFill>
              </a:rPr>
              <a:t>- </a:t>
            </a:r>
            <a:r>
              <a:rPr lang="ru-RU" sz="2000" b="1" i="1" dirty="0" err="1" smtClean="0">
                <a:solidFill>
                  <a:srgbClr val="0070C0"/>
                </a:solidFill>
              </a:rPr>
              <a:t>информационныйчас</a:t>
            </a:r>
            <a:r>
              <a:rPr lang="ru-RU" sz="2000" b="1" i="1" dirty="0" smtClean="0">
                <a:solidFill>
                  <a:srgbClr val="0070C0"/>
                </a:solidFill>
              </a:rPr>
              <a:t>  </a:t>
            </a:r>
            <a:br>
              <a:rPr lang="ru-RU" sz="2000" b="1" i="1" dirty="0" smtClean="0">
                <a:solidFill>
                  <a:srgbClr val="0070C0"/>
                </a:solidFill>
              </a:rPr>
            </a:br>
            <a:r>
              <a:rPr lang="ru-RU" sz="2000" b="1" i="1" dirty="0" smtClean="0">
                <a:solidFill>
                  <a:srgbClr val="0070C0"/>
                </a:solidFill>
              </a:rPr>
              <a:t>к дню России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2311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510654"/>
            <a:ext cx="2738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89376" y="1835864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sz="2000" dirty="0" smtClean="0"/>
              <a:t>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867062"/>
            <a:ext cx="2944348" cy="220826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860" y="986742"/>
            <a:ext cx="3840427" cy="2880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68" y="986742"/>
            <a:ext cx="2999826" cy="39997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5858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714380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«Над нами рдеет флаг России</a:t>
            </a:r>
            <a:r>
              <a:rPr lang="ru-RU" sz="2000" b="1" i="1" dirty="0" smtClean="0">
                <a:solidFill>
                  <a:srgbClr val="0070C0"/>
                </a:solidFill>
              </a:rPr>
              <a:t>» –информационный час</a:t>
            </a:r>
            <a:br>
              <a:rPr lang="ru-RU" sz="2000" b="1" i="1" dirty="0" smtClean="0">
                <a:solidFill>
                  <a:srgbClr val="0070C0"/>
                </a:solidFill>
              </a:rPr>
            </a:br>
            <a:r>
              <a:rPr lang="ru-RU" sz="2000" b="1" i="1" dirty="0" smtClean="0">
                <a:solidFill>
                  <a:srgbClr val="0070C0"/>
                </a:solidFill>
              </a:rPr>
              <a:t>к дню государственного флага России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2311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510654"/>
            <a:ext cx="2738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648200" y="1628800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sz="2000" dirty="0" smtClean="0"/>
              <a:t>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82970"/>
            <a:ext cx="3480928" cy="261069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457" y="1271867"/>
            <a:ext cx="3491879" cy="26189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890776"/>
            <a:ext cx="3104509" cy="23283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5156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459432"/>
            <a:ext cx="8789122" cy="6868308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0070C0"/>
                </a:solidFill>
              </a:rPr>
              <a:t>Дети участвуют  в музыкально-литературных композициях, рассказывают стихи, поют песни, знакомятся с тематическими выставками книг, рисуют, мастерят поздравительные открытки. </a:t>
            </a:r>
            <a:endParaRPr lang="ru-RU" sz="3200" b="1" i="1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525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154" y="236591"/>
            <a:ext cx="8229600" cy="71438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Совместная деятельность с детьми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2311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510654"/>
            <a:ext cx="2738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648200" y="1628800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sz="2000" dirty="0" smtClean="0"/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398763"/>
            <a:ext cx="3492813" cy="261961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631" y="780297"/>
            <a:ext cx="3610689" cy="2708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01" y="780296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8028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358246" cy="5357850"/>
          </a:xfrm>
        </p:spPr>
        <p:txBody>
          <a:bodyPr>
            <a:normAutofit fontScale="90000"/>
          </a:bodyPr>
          <a:lstStyle/>
          <a:p>
            <a:r>
              <a:rPr lang="ru-RU" sz="2800" b="1" i="1" dirty="0">
                <a:solidFill>
                  <a:srgbClr val="0070C0"/>
                </a:solidFill>
              </a:rPr>
              <a:t>Сегодня всё острее встаёт проблема литературного образования детей, приобщения их к чтению. Книгу  вытесняют современные источники информации: телевидение, Интернет,  различная видеопродукция. Перед нами встают вопросы: как ввести ребёнка в мир литературы, как увлечь и заинтересовать чтением.  </a:t>
            </a:r>
            <a:r>
              <a:rPr lang="ru-RU" sz="2800" b="1" i="1" dirty="0" smtClean="0">
                <a:solidFill>
                  <a:srgbClr val="0070C0"/>
                </a:solidFill>
              </a:rPr>
              <a:t/>
            </a:r>
            <a:br>
              <a:rPr lang="ru-RU" sz="2800" b="1" i="1" dirty="0" smtClean="0">
                <a:solidFill>
                  <a:srgbClr val="0070C0"/>
                </a:solidFill>
              </a:rPr>
            </a:br>
            <a:r>
              <a:rPr lang="ru-RU" sz="2800" b="1" i="1" dirty="0" smtClean="0">
                <a:solidFill>
                  <a:srgbClr val="FF0000"/>
                </a:solidFill>
              </a:rPr>
              <a:t>«</a:t>
            </a:r>
            <a:r>
              <a:rPr lang="ru-RU" sz="2800" b="1" i="1" dirty="0">
                <a:solidFill>
                  <a:srgbClr val="FF0000"/>
                </a:solidFill>
              </a:rPr>
              <a:t>Чтение - эта привычка, которой не учат, а которой заражаются» , и привычка эта должна появиться у ребёнка в самом нежном </a:t>
            </a:r>
            <a:r>
              <a:rPr lang="ru-RU" sz="2800" b="1" i="1" dirty="0" smtClean="0">
                <a:solidFill>
                  <a:srgbClr val="FF0000"/>
                </a:solidFill>
              </a:rPr>
              <a:t/>
            </a:r>
            <a:br>
              <a:rPr lang="ru-RU" sz="2800" b="1" i="1" dirty="0" smtClean="0">
                <a:solidFill>
                  <a:srgbClr val="FF0000"/>
                </a:solidFill>
              </a:rPr>
            </a:br>
            <a:r>
              <a:rPr lang="ru-RU" sz="2800" b="1" i="1" dirty="0" smtClean="0">
                <a:solidFill>
                  <a:srgbClr val="FF0000"/>
                </a:solidFill>
              </a:rPr>
              <a:t>возрасте</a:t>
            </a:r>
            <a:r>
              <a:rPr lang="ru-RU" sz="2800" b="1" i="1" dirty="0">
                <a:solidFill>
                  <a:srgbClr val="FF0000"/>
                </a:solidFill>
              </a:rPr>
              <a:t>. </a:t>
            </a:r>
            <a:br>
              <a:rPr lang="ru-RU" sz="2800" b="1" i="1" dirty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endParaRPr lang="ru-RU" sz="28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929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71438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Совместная деятельность с детьми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2311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510654"/>
            <a:ext cx="2738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648200" y="1628800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sz="2000" dirty="0" smtClean="0"/>
              <a:t> </a:t>
            </a:r>
          </a:p>
        </p:txBody>
      </p:sp>
      <p:pic>
        <p:nvPicPr>
          <p:cNvPr id="9" name="Объект 11" descr="C:\Users\Дмитрий\Desktop\фото 2017\зам. и фото В гостях у Винни-пуха Биб. №1перед\SAM_1934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5" y="1259152"/>
            <a:ext cx="3115776" cy="3177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Дмитрий\Desktop\фото 2017\чуковский\SAM_2622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74067"/>
            <a:ext cx="3802490" cy="2809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Дмитрий\Desktop\фото 2017\за 5 января\SAM_1416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646" y="4105478"/>
            <a:ext cx="2740496" cy="2088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72551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71438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Совместная деятельность с детьми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2311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510654"/>
            <a:ext cx="2738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648200" y="1628800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sz="2000" dirty="0" smtClean="0"/>
              <a:t>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7" y="1412776"/>
            <a:ext cx="4038600" cy="302895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610" y="1412776"/>
            <a:ext cx="3419871" cy="25649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088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71438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Совместная деятельность с детьми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2311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510654"/>
            <a:ext cx="2738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648200" y="1628800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sz="2000" dirty="0" smtClean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40768"/>
            <a:ext cx="3575910" cy="26819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259882"/>
            <a:ext cx="3394472" cy="4525963"/>
          </a:xfrm>
        </p:spPr>
      </p:pic>
    </p:spTree>
    <p:extLst>
      <p:ext uri="{BB962C8B-B14F-4D97-AF65-F5344CB8AC3E}">
        <p14:creationId xmlns="" xmlns:p14="http://schemas.microsoft.com/office/powerpoint/2010/main" val="373075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71438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Совместная деятельность с детьми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2311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510654"/>
            <a:ext cx="2738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648200" y="1628800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sz="2000" dirty="0" smtClean="0"/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3000"/>
            <a:ext cx="3616927" cy="271269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930" y="1285860"/>
            <a:ext cx="3112307" cy="41497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6798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71438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Совместная деятельность с детьми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2311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510654"/>
            <a:ext cx="2738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648200" y="1628800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sz="2000" dirty="0" smtClean="0"/>
              <a:t> </a:t>
            </a:r>
          </a:p>
        </p:txBody>
      </p:sp>
      <p:pic>
        <p:nvPicPr>
          <p:cNvPr id="1026" name="Picture 2" descr="C:\Users\Пользователь\Desktop\фото 2 конфер\1_d29918a15433cb68365f0c2291b124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43372" y="2000240"/>
            <a:ext cx="3746208" cy="2128528"/>
          </a:xfrm>
          <a:prstGeom prst="rect">
            <a:avLst/>
          </a:prstGeom>
          <a:noFill/>
        </p:spPr>
      </p:pic>
      <p:pic>
        <p:nvPicPr>
          <p:cNvPr id="10" name="Рисунок 9" descr="C:\Users\Пользователь\Desktop\сказка\фото изаметка в гостях у веселого сказочника\SAM_26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357298"/>
            <a:ext cx="4071965" cy="3357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6798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5381220"/>
          </a:xfrm>
        </p:spPr>
        <p:txBody>
          <a:bodyPr>
            <a:normAutofit fontScale="90000"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Возрождение и развитие традиционной народной культуры</a:t>
            </a:r>
            <a:r>
              <a:rPr lang="ru-RU" sz="3200" dirty="0">
                <a:solidFill>
                  <a:srgbClr val="FF0000"/>
                </a:solidFill>
              </a:rPr>
              <a:t/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ru-RU" sz="2700" b="1" i="1" dirty="0">
                <a:solidFill>
                  <a:srgbClr val="0070C0"/>
                </a:solidFill>
              </a:rPr>
              <a:t>Целями данного направления работы было ознакомление с историей возникновения народных праздников, воспитание уважительного отношения к православным традициям своего народа, отечественной культуры.</a:t>
            </a:r>
            <a:br>
              <a:rPr lang="ru-RU" sz="2700" b="1" i="1" dirty="0">
                <a:solidFill>
                  <a:srgbClr val="0070C0"/>
                </a:solidFill>
              </a:rPr>
            </a:br>
            <a:r>
              <a:rPr lang="ru-RU" sz="2700" b="1" i="1" dirty="0">
                <a:solidFill>
                  <a:srgbClr val="0070C0"/>
                </a:solidFill>
              </a:rPr>
              <a:t>В рамках клуба «Сказка» были проведены: «Путешествие в Новый год»- праздничная </a:t>
            </a:r>
            <a:r>
              <a:rPr lang="ru-RU" sz="2700" b="1" i="1" dirty="0" err="1">
                <a:solidFill>
                  <a:srgbClr val="0070C0"/>
                </a:solidFill>
              </a:rPr>
              <a:t>программа,«Крещение</a:t>
            </a:r>
            <a:r>
              <a:rPr lang="ru-RU" sz="2700" b="1" i="1" dirty="0">
                <a:solidFill>
                  <a:srgbClr val="0070C0"/>
                </a:solidFill>
              </a:rPr>
              <a:t> Господне» - час духовности, </a:t>
            </a:r>
            <a:r>
              <a:rPr lang="ru-RU" sz="2700" b="1" i="1" dirty="0" smtClean="0">
                <a:solidFill>
                  <a:srgbClr val="0070C0"/>
                </a:solidFill>
              </a:rPr>
              <a:t>«Гостья наша дорогая-Масленица» </a:t>
            </a:r>
            <a:r>
              <a:rPr lang="ru-RU" sz="2700" b="1" i="1" dirty="0">
                <a:solidFill>
                  <a:srgbClr val="0070C0"/>
                </a:solidFill>
              </a:rPr>
              <a:t>- игровая программа </a:t>
            </a:r>
            <a:br>
              <a:rPr lang="ru-RU" sz="2700" b="1" i="1" dirty="0">
                <a:solidFill>
                  <a:srgbClr val="0070C0"/>
                </a:solidFill>
              </a:rPr>
            </a:br>
            <a:r>
              <a:rPr lang="ru-RU" sz="2700" b="1" i="1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ru-RU" sz="2700" b="1" i="1" dirty="0" smtClean="0">
                <a:solidFill>
                  <a:srgbClr val="0070C0"/>
                </a:solidFill>
                <a:latin typeface="+mn-lt"/>
              </a:rPr>
            </a:br>
            <a:endParaRPr lang="ru-RU" sz="27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313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300" dirty="0" smtClean="0"/>
              <a:t>.</a:t>
            </a:r>
            <a:endParaRPr lang="ru-RU" sz="13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57200" y="254720"/>
            <a:ext cx="7216729" cy="798016"/>
          </a:xfrm>
        </p:spPr>
        <p:txBody>
          <a:bodyPr>
            <a:noAutofit/>
          </a:bodyPr>
          <a:lstStyle/>
          <a:p>
            <a:pPr algn="ctr"/>
            <a:endParaRPr lang="ru-RU" dirty="0" smtClean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 smtClean="0">
              <a:solidFill>
                <a:srgbClr val="00B0F0"/>
              </a:solidFill>
            </a:endParaRPr>
          </a:p>
          <a:p>
            <a:pPr algn="ctr"/>
            <a:r>
              <a:rPr lang="ru-RU" i="1" dirty="0" smtClean="0">
                <a:solidFill>
                  <a:srgbClr val="00B0F0"/>
                </a:solidFill>
              </a:rPr>
              <a:t>«Мы вновь встречаем Новый год»- </a:t>
            </a:r>
            <a:r>
              <a:rPr lang="ru-RU" i="1" dirty="0" smtClean="0">
                <a:solidFill>
                  <a:srgbClr val="FF0000"/>
                </a:solidFill>
              </a:rPr>
              <a:t>игровая праздничная программа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sz="2000" dirty="0" smtClean="0"/>
              <a:t>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6" y="1384151"/>
            <a:ext cx="4133123" cy="3099842"/>
          </a:xfrm>
        </p:spPr>
      </p:pic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2311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510654"/>
            <a:ext cx="2738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C:\Users\Дмитрий\Desktop\Путешествие в Новый год библиотека №1\SAM_159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566" y="1384150"/>
            <a:ext cx="4231297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4806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300" dirty="0" smtClean="0"/>
              <a:t>.</a:t>
            </a:r>
            <a:endParaRPr lang="ru-RU" sz="13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35590" y="836712"/>
            <a:ext cx="7216729" cy="41133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</a:rPr>
              <a:t>«Крещение Господне»- </a:t>
            </a:r>
            <a:r>
              <a:rPr lang="ru-RU" sz="2200" i="1" dirty="0" smtClean="0">
                <a:solidFill>
                  <a:srgbClr val="00B0F0"/>
                </a:solidFill>
              </a:rPr>
              <a:t>час духовности</a:t>
            </a:r>
            <a:endParaRPr lang="ru-RU" sz="2200" i="1" dirty="0">
              <a:solidFill>
                <a:srgbClr val="00B0F0"/>
              </a:solidFill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sz="2000" dirty="0" smtClean="0"/>
              <a:t>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2311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510654"/>
            <a:ext cx="2738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Объект 9" descr="C:\Users\Дмитрий\Desktop\фото для отчета\SAM_1731.JPG"/>
          <p:cNvPicPr>
            <a:picLocks noGrp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35113"/>
            <a:ext cx="5544616" cy="3334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82115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7" y="367654"/>
            <a:ext cx="8086533" cy="767969"/>
          </a:xfrm>
        </p:spPr>
        <p:txBody>
          <a:bodyPr>
            <a:normAutofit/>
          </a:bodyPr>
          <a:lstStyle/>
          <a:p>
            <a:r>
              <a:rPr lang="ru-RU" sz="1300" dirty="0" smtClean="0"/>
              <a:t>.</a:t>
            </a:r>
            <a:endParaRPr lang="ru-RU" sz="13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95536" y="103543"/>
            <a:ext cx="7068505" cy="1143000"/>
          </a:xfrm>
        </p:spPr>
        <p:txBody>
          <a:bodyPr>
            <a:noAutofit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</a:rPr>
              <a:t>«Гостья наша дорогая-Масленица»- </a:t>
            </a:r>
          </a:p>
          <a:p>
            <a:pPr algn="ctr"/>
            <a:r>
              <a:rPr lang="ru-RU" i="1" dirty="0" smtClean="0">
                <a:solidFill>
                  <a:srgbClr val="00B0F0"/>
                </a:solidFill>
              </a:rPr>
              <a:t>конкурсная программа</a:t>
            </a:r>
            <a:endParaRPr lang="ru-RU" i="1" dirty="0">
              <a:solidFill>
                <a:srgbClr val="00B0F0"/>
              </a:solidFill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sz="2000" dirty="0" smtClean="0"/>
              <a:t>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2311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510654"/>
            <a:ext cx="2738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Объект 13" descr="H:\сказка\SAM_2337.JPG"/>
          <p:cNvPicPr>
            <a:picLocks noGrp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7" y="1457224"/>
            <a:ext cx="3789687" cy="3020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868" y="1535113"/>
            <a:ext cx="3899925" cy="29249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0257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300" dirty="0" smtClean="0"/>
              <a:t>.</a:t>
            </a:r>
            <a:endParaRPr lang="ru-RU" sz="13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31154" y="541110"/>
            <a:ext cx="7221165" cy="706936"/>
          </a:xfrm>
        </p:spPr>
        <p:txBody>
          <a:bodyPr>
            <a:noAutofit/>
          </a:bodyPr>
          <a:lstStyle/>
          <a:p>
            <a:pPr algn="ctr"/>
            <a:r>
              <a:rPr lang="ru-RU" sz="2000" i="1" dirty="0" smtClean="0">
                <a:solidFill>
                  <a:srgbClr val="FF0000"/>
                </a:solidFill>
              </a:rPr>
              <a:t>«Нынче праздник у нас, яблочно-медовый спас»-</a:t>
            </a:r>
          </a:p>
          <a:p>
            <a:pPr algn="ctr"/>
            <a:r>
              <a:rPr lang="ru-RU" sz="2000" i="1" dirty="0" smtClean="0">
                <a:solidFill>
                  <a:srgbClr val="FF0000"/>
                </a:solidFill>
              </a:rPr>
              <a:t> </a:t>
            </a:r>
            <a:r>
              <a:rPr lang="ru-RU" sz="2000" i="1" dirty="0" smtClean="0">
                <a:solidFill>
                  <a:srgbClr val="00B0F0"/>
                </a:solidFill>
              </a:rPr>
              <a:t>праздничная  программа</a:t>
            </a:r>
            <a:endParaRPr lang="ru-RU" sz="2000" i="1" dirty="0">
              <a:solidFill>
                <a:srgbClr val="00B0F0"/>
              </a:solidFill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sz="2000" dirty="0" smtClean="0"/>
              <a:t>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2311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510654"/>
            <a:ext cx="2738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43984"/>
            <a:ext cx="4041775" cy="303133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561173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016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79951"/>
            <a:ext cx="8319298" cy="5335065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/>
            </a:r>
            <a:br>
              <a:rPr lang="ru-RU" sz="2800" dirty="0" smtClean="0">
                <a:solidFill>
                  <a:srgbClr val="7030A0"/>
                </a:solidFill>
              </a:rPr>
            </a:br>
            <a:r>
              <a:rPr lang="ru-RU" sz="2800" dirty="0" smtClean="0">
                <a:solidFill>
                  <a:srgbClr val="7030A0"/>
                </a:solidFill>
              </a:rPr>
              <a:t>. </a:t>
            </a:r>
            <a:endParaRPr lang="ru-RU" sz="28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277768"/>
            <a:ext cx="68407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этом мы, библиотекари, и видим главную свою задачу. Для решения поставленных вопросов нами была разработана программа взаимодействия с детским садом №27 «Лесная сказка».</a:t>
            </a:r>
          </a:p>
          <a:p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32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Библиотека- </a:t>
            </a:r>
            <a:br>
              <a:rPr lang="ru-RU" sz="3600" b="1" i="1" dirty="0" smtClean="0">
                <a:solidFill>
                  <a:srgbClr val="FF0000"/>
                </a:solidFill>
              </a:rPr>
            </a:br>
            <a:r>
              <a:rPr lang="ru-RU" sz="3600" b="1" i="1" dirty="0" smtClean="0">
                <a:solidFill>
                  <a:srgbClr val="FF0000"/>
                </a:solidFill>
              </a:rPr>
              <a:t>центр притяжения</a:t>
            </a:r>
            <a:endParaRPr lang="ru-RU" sz="36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6011" y="126876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i="1" dirty="0" smtClean="0"/>
              <a:t>   </a:t>
            </a:r>
            <a:r>
              <a:rPr lang="ru-RU" b="1" i="1" dirty="0">
                <a:solidFill>
                  <a:srgbClr val="0070C0"/>
                </a:solidFill>
              </a:rPr>
              <a:t>Встречи, конкурсы, презентации, вечера памяти, в которых воспитатели вместе с детьми принимают активное участие, позволяет нам с уверенностью сказать, что совместная работа расширяет круг социальных отношений наших детей, развивает у них уверенность и активизирует внимание к библиотеке, литературе, чтению, как к огромному багажу знаний, учит выстраивать коллективные отношения в деятельности, обогащает словарный запас, развивает кругозор. </a:t>
            </a:r>
          </a:p>
          <a:p>
            <a:pPr>
              <a:buNone/>
            </a:pPr>
            <a:r>
              <a:rPr lang="ru-RU" i="1" dirty="0" smtClean="0">
                <a:solidFill>
                  <a:srgbClr val="0070C0"/>
                </a:solidFill>
              </a:rPr>
              <a:t> </a:t>
            </a:r>
            <a:endParaRPr lang="ru-RU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156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latin typeface="+mn-lt"/>
              </a:rPr>
              <a:t>Вывод:</a:t>
            </a:r>
            <a:endParaRPr lang="ru-RU" sz="40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6011" y="126876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b="1" i="1" dirty="0" smtClean="0">
                <a:solidFill>
                  <a:srgbClr val="0070C0"/>
                </a:solidFill>
              </a:rPr>
              <a:t>Анализирую </a:t>
            </a:r>
            <a:r>
              <a:rPr lang="ru-RU" b="1" i="1" dirty="0">
                <a:solidFill>
                  <a:srgbClr val="0070C0"/>
                </a:solidFill>
              </a:rPr>
              <a:t>нашу работу, мы считаем, что совместная деятельность детского сада и библиотеки является инновационным и универсальным методом для всестороннего развития личности ребёнка. Наш опыт показывает, что процесс познания мира ребёнком и приобщения его к книге происходит наиболее эффективно, если в работе созданы условия для проявления детской творческой инициативы.</a:t>
            </a: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481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Цели 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сотрудничества: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60648"/>
            <a:ext cx="55459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cap="all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1916832"/>
            <a:ext cx="67687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вернуть уважение к книге, приобщить к чтению детей с раннего возраста. 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623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571504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i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+mn-lt"/>
              </a:rPr>
            </a:br>
            <a:r>
              <a:rPr lang="ru-RU" b="1" i="1" dirty="0" smtClean="0">
                <a:solidFill>
                  <a:srgbClr val="FF0000"/>
                </a:solidFill>
                <a:latin typeface="+mn-lt"/>
              </a:rPr>
              <a:t>Задачи  сотрудничества</a:t>
            </a:r>
            <a:r>
              <a:rPr lang="ru-RU" i="1" dirty="0" smtClean="0">
                <a:solidFill>
                  <a:srgbClr val="FF0000"/>
                </a:solidFill>
                <a:latin typeface="+mn-lt"/>
              </a:rPr>
              <a:t>:</a:t>
            </a:r>
            <a:r>
              <a:rPr lang="ru-RU" sz="2800" i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2800" i="1" dirty="0" smtClean="0">
                <a:solidFill>
                  <a:srgbClr val="FF0000"/>
                </a:solidFill>
                <a:latin typeface="+mn-lt"/>
              </a:rPr>
            </a:br>
            <a:r>
              <a:rPr lang="ru-RU" sz="2200" b="1" i="1" dirty="0" smtClean="0">
                <a:solidFill>
                  <a:srgbClr val="0070C0"/>
                </a:solidFill>
                <a:latin typeface="+mn-lt"/>
              </a:rPr>
              <a:t>1. Развивать  интерес  к литературным  произведениям: желание  слушать,  рассматривать  иллюстрации</a:t>
            </a:r>
            <a:r>
              <a:rPr lang="ru-RU" sz="2200" b="1" i="1" dirty="0">
                <a:solidFill>
                  <a:srgbClr val="0070C0"/>
                </a:solidFill>
                <a:latin typeface="+mn-lt"/>
              </a:rPr>
              <a:t>.</a:t>
            </a:r>
            <a:r>
              <a:rPr lang="ru-RU" sz="2200" b="1" i="1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ru-RU" sz="2200" b="1" i="1" dirty="0" smtClean="0">
                <a:solidFill>
                  <a:srgbClr val="0070C0"/>
                </a:solidFill>
                <a:latin typeface="+mn-lt"/>
              </a:rPr>
            </a:br>
            <a:r>
              <a:rPr lang="ru-RU" sz="2200" b="1" i="1" dirty="0" smtClean="0">
                <a:solidFill>
                  <a:srgbClr val="0070C0"/>
                </a:solidFill>
                <a:latin typeface="+mn-lt"/>
              </a:rPr>
              <a:t>2.Сформировать  желание  быть  похожим  на  положительных  героев.  </a:t>
            </a:r>
            <a:br>
              <a:rPr lang="ru-RU" sz="2200" b="1" i="1" dirty="0" smtClean="0">
                <a:solidFill>
                  <a:srgbClr val="0070C0"/>
                </a:solidFill>
                <a:latin typeface="+mn-lt"/>
              </a:rPr>
            </a:br>
            <a:r>
              <a:rPr lang="ru-RU" sz="2200" b="1" i="1" dirty="0" smtClean="0">
                <a:solidFill>
                  <a:srgbClr val="0070C0"/>
                </a:solidFill>
                <a:latin typeface="+mn-lt"/>
              </a:rPr>
              <a:t>3.Развивать речь,  расширять и активизировать словарный запас.</a:t>
            </a:r>
            <a:br>
              <a:rPr lang="ru-RU" sz="2200" b="1" i="1" dirty="0" smtClean="0">
                <a:solidFill>
                  <a:srgbClr val="0070C0"/>
                </a:solidFill>
                <a:latin typeface="+mn-lt"/>
              </a:rPr>
            </a:br>
            <a:r>
              <a:rPr lang="ru-RU" sz="2200" b="1" i="1" dirty="0" smtClean="0">
                <a:solidFill>
                  <a:srgbClr val="0070C0"/>
                </a:solidFill>
                <a:latin typeface="+mn-lt"/>
              </a:rPr>
              <a:t>4.Формировать представление у детей о роли книги в жизни человека.</a:t>
            </a:r>
            <a:br>
              <a:rPr lang="ru-RU" sz="2200" b="1" i="1" dirty="0" smtClean="0">
                <a:solidFill>
                  <a:srgbClr val="0070C0"/>
                </a:solidFill>
                <a:latin typeface="+mn-lt"/>
              </a:rPr>
            </a:br>
            <a:r>
              <a:rPr lang="ru-RU" sz="2200" b="1" i="1" dirty="0" smtClean="0">
                <a:solidFill>
                  <a:srgbClr val="0070C0"/>
                </a:solidFill>
                <a:latin typeface="+mn-lt"/>
              </a:rPr>
              <a:t>5. Познакомить с различными жанрами книг.</a:t>
            </a:r>
            <a:br>
              <a:rPr lang="ru-RU" sz="2200" b="1" i="1" dirty="0" smtClean="0">
                <a:solidFill>
                  <a:srgbClr val="0070C0"/>
                </a:solidFill>
                <a:latin typeface="+mn-lt"/>
              </a:rPr>
            </a:br>
            <a:r>
              <a:rPr lang="ru-RU" sz="2200" b="1" i="1" dirty="0" smtClean="0">
                <a:solidFill>
                  <a:srgbClr val="0070C0"/>
                </a:solidFill>
                <a:latin typeface="+mn-lt"/>
              </a:rPr>
              <a:t>6. Дать представление о библиотеке.</a:t>
            </a:r>
            <a:br>
              <a:rPr lang="ru-RU" sz="2200" b="1" i="1" dirty="0" smtClean="0">
                <a:solidFill>
                  <a:srgbClr val="0070C0"/>
                </a:solidFill>
                <a:latin typeface="+mn-lt"/>
              </a:rPr>
            </a:br>
            <a:r>
              <a:rPr lang="ru-RU" sz="2200" b="1" i="1" dirty="0" smtClean="0">
                <a:solidFill>
                  <a:srgbClr val="0070C0"/>
                </a:solidFill>
                <a:latin typeface="+mn-lt"/>
              </a:rPr>
              <a:t>7. Воспитывать любовь и бережное отношение к книге.</a:t>
            </a:r>
            <a:br>
              <a:rPr lang="ru-RU" sz="2200" b="1" i="1" dirty="0" smtClean="0">
                <a:solidFill>
                  <a:srgbClr val="0070C0"/>
                </a:solidFill>
                <a:latin typeface="+mn-lt"/>
              </a:rPr>
            </a:br>
            <a:r>
              <a:rPr lang="ru-RU" sz="2200" b="1" i="1" dirty="0">
                <a:solidFill>
                  <a:srgbClr val="0070C0"/>
                </a:solidFill>
                <a:latin typeface="+mn-lt"/>
              </a:rPr>
              <a:t>8</a:t>
            </a:r>
            <a:r>
              <a:rPr lang="ru-RU" sz="2200" b="1" i="1" dirty="0" smtClean="0">
                <a:solidFill>
                  <a:srgbClr val="0070C0"/>
                </a:solidFill>
                <a:latin typeface="+mn-lt"/>
              </a:rPr>
              <a:t>. Воспитывать партнёрские отношения между детьми, родителями, воспитателями, библиотекарями</a:t>
            </a:r>
            <a:r>
              <a:rPr lang="ru-RU" sz="2200" i="1" dirty="0" smtClean="0">
                <a:solidFill>
                  <a:srgbClr val="002060"/>
                </a:solidFill>
                <a:latin typeface="+mn-lt"/>
              </a:rPr>
              <a:t>.</a:t>
            </a:r>
            <a:br>
              <a:rPr lang="ru-RU" sz="2200" i="1" dirty="0" smtClean="0">
                <a:solidFill>
                  <a:srgbClr val="002060"/>
                </a:solidFill>
                <a:latin typeface="+mn-lt"/>
              </a:rPr>
            </a:br>
            <a:endParaRPr lang="ru-RU" sz="2200" i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27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358246" cy="5357850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0070C0"/>
                </a:solidFill>
              </a:rPr>
              <a:t>Организационную форму </a:t>
            </a:r>
            <a:r>
              <a:rPr lang="ru-RU" sz="3200" b="1" i="1" dirty="0" smtClean="0">
                <a:solidFill>
                  <a:srgbClr val="0070C0"/>
                </a:solidFill>
              </a:rPr>
              <a:t>работы</a:t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 </a:t>
            </a:r>
            <a:r>
              <a:rPr lang="ru-RU" sz="3200" b="1" i="1" dirty="0">
                <a:solidFill>
                  <a:srgbClr val="0070C0"/>
                </a:solidFill>
              </a:rPr>
              <a:t>мы выбрали «клуб». А с каких произведений мы начинаем литературное воспитание детей? Конечно, со сказок. </a:t>
            </a:r>
            <a:r>
              <a:rPr lang="ru-RU" sz="3200" b="1" i="1" dirty="0" smtClean="0">
                <a:solidFill>
                  <a:srgbClr val="0070C0"/>
                </a:solidFill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FF0000"/>
                </a:solidFill>
              </a:rPr>
              <a:t>Так </a:t>
            </a:r>
            <a:r>
              <a:rPr lang="ru-RU" sz="3200" b="1" i="1" dirty="0">
                <a:solidFill>
                  <a:srgbClr val="FF0000"/>
                </a:solidFill>
              </a:rPr>
              <a:t>в 2014 году появился </a:t>
            </a:r>
            <a:r>
              <a:rPr lang="ru-RU" sz="3200" b="1" i="1" dirty="0" smtClean="0">
                <a:solidFill>
                  <a:srgbClr val="FF0000"/>
                </a:solidFill>
              </a:rPr>
              <a:t/>
            </a:r>
            <a:br>
              <a:rPr lang="ru-RU" sz="3200" b="1" i="1" dirty="0" smtClean="0">
                <a:solidFill>
                  <a:srgbClr val="FF0000"/>
                </a:solidFill>
              </a:rPr>
            </a:br>
            <a:r>
              <a:rPr lang="ru-RU" sz="3200" b="1" i="1" dirty="0" smtClean="0">
                <a:solidFill>
                  <a:srgbClr val="FF0000"/>
                </a:solidFill>
              </a:rPr>
              <a:t>клуб </a:t>
            </a:r>
            <a:r>
              <a:rPr lang="ru-RU" sz="3200" b="1" i="1" dirty="0">
                <a:solidFill>
                  <a:srgbClr val="FF0000"/>
                </a:solidFill>
              </a:rPr>
              <a:t>«Сказка».</a:t>
            </a:r>
            <a:br>
              <a:rPr lang="ru-RU" sz="3200" b="1" i="1" dirty="0">
                <a:solidFill>
                  <a:srgbClr val="FF0000"/>
                </a:solidFill>
              </a:rPr>
            </a:br>
            <a:endParaRPr lang="ru-RU" sz="3200" b="1" i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339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1300" dirty="0" smtClean="0"/>
              <a:t>.</a:t>
            </a:r>
            <a:endParaRPr lang="ru-RU" sz="1300" dirty="0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2311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510654"/>
            <a:ext cx="2738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643438" y="1643050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sz="2000" dirty="0" smtClean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276999"/>
            <a:ext cx="7240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 </a:t>
            </a:r>
            <a:r>
              <a:rPr lang="ru-RU" sz="3600" b="1" i="1" dirty="0" smtClean="0">
                <a:solidFill>
                  <a:srgbClr val="0070C0"/>
                </a:solidFill>
              </a:rPr>
              <a:t>клуб для детей  </a:t>
            </a:r>
            <a:r>
              <a:rPr lang="ru-RU" sz="3600" b="1" i="1" dirty="0">
                <a:solidFill>
                  <a:srgbClr val="FF0000"/>
                </a:solidFill>
              </a:rPr>
              <a:t>«</a:t>
            </a:r>
            <a:r>
              <a:rPr lang="ru-RU" sz="3600" b="1" i="1" dirty="0" smtClean="0">
                <a:solidFill>
                  <a:srgbClr val="FF0000"/>
                </a:solidFill>
              </a:rPr>
              <a:t>Сказка»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960788"/>
            <a:ext cx="2808312" cy="210623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22" y="869912"/>
            <a:ext cx="3985180" cy="29888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89" y="869912"/>
            <a:ext cx="4081136" cy="30608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2006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501090" cy="5572164"/>
          </a:xfrm>
        </p:spPr>
        <p:txBody>
          <a:bodyPr>
            <a:normAutofit/>
          </a:bodyPr>
          <a:lstStyle/>
          <a:p>
            <a:pPr fontAlgn="base"/>
            <a:r>
              <a:rPr lang="ru-RU" sz="3200" b="1" dirty="0">
                <a:solidFill>
                  <a:srgbClr val="FF0000"/>
                </a:solidFill>
              </a:rPr>
              <a:t/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i="1" dirty="0">
                <a:solidFill>
                  <a:srgbClr val="0070C0"/>
                </a:solidFill>
              </a:rPr>
              <a:t>Дружба нашей библиотеки и детей дошкольного учреждения «Лесная сказка» продолжается вот уже  много лет . За это время в царстве книг побывали сотни ребят.   </a:t>
            </a:r>
            <a:br>
              <a:rPr lang="ru-RU" sz="3200" b="1" i="1" dirty="0">
                <a:solidFill>
                  <a:srgbClr val="0070C0"/>
                </a:solidFill>
              </a:rPr>
            </a:br>
            <a:endParaRPr lang="ru-RU" sz="32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196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0000"/>
      </a:hlink>
      <a:folHlink>
        <a:srgbClr val="D9969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</TotalTime>
  <Words>643</Words>
  <Application>Microsoft Office PowerPoint</Application>
  <PresentationFormat>Экран (4:3)</PresentationFormat>
  <Paragraphs>139</Paragraphs>
  <Slides>41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Слайд 1</vt:lpstr>
      <vt:lpstr>Чему первым делом Научится кошка? — Хватать! Чему первым делом Научится птица? — Летать! Чему первым делом Научится ребёнок? — Читать! (В. Берестов) Как сказал  В.А. Сухомлинский «Чтение – это один из истоков мышления и умственного  развития».  . </vt:lpstr>
      <vt:lpstr>Сегодня всё острее встаёт проблема литературного образования детей, приобщения их к чтению. Книгу  вытесняют современные источники информации: телевидение, Интернет,  различная видеопродукция. Перед нами встают вопросы: как ввести ребёнка в мир литературы, как увлечь и заинтересовать чтением.   «Чтение - эта привычка, которой не учат, а которой заражаются» , и привычка эта должна появиться у ребёнка в самом нежном  возрасте.   </vt:lpstr>
      <vt:lpstr> . </vt:lpstr>
      <vt:lpstr>Цели  сотрудничества:</vt:lpstr>
      <vt:lpstr> Задачи  сотрудничества: 1. Развивать  интерес  к литературным  произведениям: желание  слушать,  рассматривать  иллюстрации. 2.Сформировать  желание  быть  похожим  на  положительных  героев.   3.Развивать речь,  расширять и активизировать словарный запас. 4.Формировать представление у детей о роли книги в жизни человека. 5. Познакомить с различными жанрами книг. 6. Дать представление о библиотеке. 7. Воспитывать любовь и бережное отношение к книге. 8. Воспитывать партнёрские отношения между детьми, родителями, воспитателями, библиотекарями. </vt:lpstr>
      <vt:lpstr>Организационную форму работы  мы выбрали «клуб». А с каких произведений мы начинаем литературное воспитание детей? Конечно, со сказок.  Так в 2014 году появился  клуб «Сказка». </vt:lpstr>
      <vt:lpstr> .</vt:lpstr>
      <vt:lpstr>  Дружба нашей библиотеки и детей дошкольного учреждения «Лесная сказка» продолжается вот уже  много лет . За это время в царстве книг побывали сотни ребят.    </vt:lpstr>
      <vt:lpstr>Слайд 10</vt:lpstr>
      <vt:lpstr>Программа сотрудничества очень разнообразна. Мы взяли следующие направления работы: познавательное, гражданско-патриотическое  воспитание и возрождение и развитие традиционной  народной культуры, духовно-нравственное. Формы организации заседаний клуба разнообразны: игры- путешествия, квесты, викторины, конкурсные программы, познавательные  игры, тематические занятия.   </vt:lpstr>
      <vt:lpstr>Опираясь на возраст, мы стараемся организовывать работу  так, чтобы  детям было и познавательно, и интересно,  и поучительно. На занятиях происходит смена различных видов деятельности.  Дети: выразительно читают, для этого с ними ведут подготовку воспитатели, родители,  участвуют в театрализации произведений, отгадывают загадки, отвечают на вопросы викторин, выполняют задания квеста,участвуют    в конкурсах.  </vt:lpstr>
      <vt:lpstr>В своей работе по возможности мы используем и ИКТ (информационно-коммуникационные технологии). Представляем  видеопрезентации,  которые  в доступной форме знакомят детей с жизнью и творчеством детских писателей, советские мультфильмы, которые в увлекательной форме рассказывают о нравственных категориях, фрагменты документальных кадров,  в частности, о войне.   </vt:lpstr>
      <vt:lpstr>Вообще, занятия в библиотеке проходят всегда очень весело, задорно и познавательно! </vt:lpstr>
      <vt:lpstr> В рамках клуба «Сказка» проводились следующие мероприятия: «Наши любимые мультфильмы», «Любимый волшебник Сутеев», «Поэзия доброты» - посвященная юбилею А. Барто, «Детский писатель и художник» - по творчеству Е. Чарушина, «В гостях уВинни-Пуха»,посвященная творчеству А. Милна, «Добрый волшебник» –к 135-летию К.Чуковского, «Страна игралия», «По дорогам сказок», «Мультяшки в библиотеке», « В мире сказки», «На лесной полянке», «В царстве славного Салтана» – к Пушкинскому дню России</vt:lpstr>
      <vt:lpstr>«В гостях у Винни-Пуха» -игра-викторина  к юбилею А. Милна</vt:lpstr>
      <vt:lpstr>«Добрый волшебник» -игра-викторина  к юбилею Корнея Чуковского</vt:lpstr>
      <vt:lpstr>«Страна Игралия» -игровая программа</vt:lpstr>
      <vt:lpstr>«Мультяшки в библиотеке»  -час мультика</vt:lpstr>
      <vt:lpstr>«О чем мечтают дети всей земли» - праздничная программа к дню защиты детей</vt:lpstr>
      <vt:lpstr>«В царстве славного Салтана» - праздничная программа к Пушкинскому дню России</vt:lpstr>
      <vt:lpstr>«Жила была сказка»- игра путешествие</vt:lpstr>
      <vt:lpstr>Мероприятия гражданско-патриотической направленности:  «Этот День Победы»-к празднику 9 Мая, «Мы будем помнить великое время» - час мужества к дню  памяти и скорби , «Наш адрес- Россия»  – к дню России,«Над нами рдеет флаг России» -к Дню государственного флага  России</vt:lpstr>
      <vt:lpstr>«Этот день Победы»  - час мужества  к дню Великой Победы</vt:lpstr>
      <vt:lpstr>«Мы будем помнить великое время»  - час мужества  к дню памяти и скорби</vt:lpstr>
      <vt:lpstr>«Наш адрес - Россия»  - информационныйчас   к дню России</vt:lpstr>
      <vt:lpstr>«Над нами рдеет флаг России» –информационный час к дню государственного флага России</vt:lpstr>
      <vt:lpstr>Дети участвуют  в музыкально-литературных композициях, рассказывают стихи, поют песни, знакомятся с тематическими выставками книг, рисуют, мастерят поздравительные открытки. </vt:lpstr>
      <vt:lpstr>Совместная деятельность с детьми</vt:lpstr>
      <vt:lpstr>Совместная деятельность с детьми</vt:lpstr>
      <vt:lpstr>Совместная деятельность с детьми</vt:lpstr>
      <vt:lpstr>Совместная деятельность с детьми</vt:lpstr>
      <vt:lpstr>Совместная деятельность с детьми</vt:lpstr>
      <vt:lpstr>Совместная деятельность с детьми</vt:lpstr>
      <vt:lpstr>Возрождение и развитие традиционной народной культуры Целями данного направления работы было ознакомление с историей возникновения народных праздников, воспитание уважительного отношения к православным традициям своего народа, отечественной культуры. В рамках клуба «Сказка» были проведены: «Путешествие в Новый год»- праздничная программа,«Крещение Господне» - час духовности, «Гостья наша дорогая-Масленица» - игровая программа   </vt:lpstr>
      <vt:lpstr>.</vt:lpstr>
      <vt:lpstr>.</vt:lpstr>
      <vt:lpstr>.</vt:lpstr>
      <vt:lpstr>.</vt:lpstr>
      <vt:lpstr>Библиотека-  центр притяжения</vt:lpstr>
      <vt:lpstr>Вывод: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Пользователь</cp:lastModifiedBy>
  <cp:revision>148</cp:revision>
  <dcterms:created xsi:type="dcterms:W3CDTF">2013-07-29T17:42:42Z</dcterms:created>
  <dcterms:modified xsi:type="dcterms:W3CDTF">2017-09-11T07:40:11Z</dcterms:modified>
</cp:coreProperties>
</file>