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64" r:id="rId5"/>
    <p:sldId id="265" r:id="rId6"/>
    <p:sldId id="294" r:id="rId7"/>
    <p:sldId id="266" r:id="rId8"/>
    <p:sldId id="267" r:id="rId9"/>
    <p:sldId id="268" r:id="rId10"/>
    <p:sldId id="272" r:id="rId11"/>
    <p:sldId id="275" r:id="rId12"/>
    <p:sldId id="273" r:id="rId13"/>
    <p:sldId id="271" r:id="rId14"/>
    <p:sldId id="274" r:id="rId15"/>
    <p:sldId id="270" r:id="rId16"/>
    <p:sldId id="278" r:id="rId17"/>
    <p:sldId id="277" r:id="rId18"/>
    <p:sldId id="276" r:id="rId19"/>
    <p:sldId id="282" r:id="rId20"/>
    <p:sldId id="289" r:id="rId21"/>
    <p:sldId id="292" r:id="rId22"/>
    <p:sldId id="293" r:id="rId23"/>
    <p:sldId id="29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642" y="-2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 rot="20715986">
            <a:off x="1795180" y="1852199"/>
            <a:ext cx="5144960" cy="2631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dirty="0">
                <a:solidFill>
                  <a:srgbClr val="C00000"/>
                </a:solidFill>
                <a:ea typeface="+mj-ea"/>
                <a:cs typeface="+mj-cs"/>
              </a:rPr>
              <a:t>«Библиотека - дом, открытый для </a:t>
            </a:r>
            <a:r>
              <a:rPr lang="ru-RU" sz="4400" dirty="0" smtClean="0">
                <a:solidFill>
                  <a:srgbClr val="C00000"/>
                </a:solidFill>
                <a:ea typeface="+mj-ea"/>
                <a:cs typeface="+mj-cs"/>
              </a:rPr>
              <a:t>каждого»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Час </a:t>
            </a:r>
            <a:r>
              <a:rPr lang="ru-RU" dirty="0" smtClean="0"/>
              <a:t>профилактики «Опасные увлечения молодёжи».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На встрече учащимся 9 "а" класса МОУ «СОШ №2» было очень интересно пообщаться с опытным психологом А.Е.Мариной, обсудить волнующие их вопросы. Встреча проходила в основном в форме обсуждения. Ребятам был задан вопрос: «Какие смертельно опасные экстремальные увлечения молодежи вам известны?». Они перечислили довольно большой список экстремальных развлечений, о которых им известно. Состоялось обсуждение причин, по которым подростки начинают заниматься экстремальными развлечениями. Единодушно все пришли к мнению, что это происходит из-за желания привлечь к себе внимание, когда в жизни отсутствуют другие увлечения и подросток хочет испытать острые ощущения. Библиотекарь рассказала об абсолютно безопасном современном новшестве – игре «</a:t>
            </a:r>
            <a:r>
              <a:rPr lang="ru-RU" dirty="0" err="1" smtClean="0"/>
              <a:t>Квест</a:t>
            </a:r>
            <a:r>
              <a:rPr lang="ru-RU" dirty="0" smtClean="0"/>
              <a:t> в любимой книге», где вы становитесь героем, которая всегда заканчивается хорошо, и в ней за ограниченное время можно испытать настоящие острые ощущения и переживания. Ребятам были представлены книги с выставок «Я в этом огромном мире» и «Здоровые дети – счастливое будущее России».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1546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2351-16-05-17-06-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116632"/>
            <a:ext cx="5256584" cy="3942438"/>
          </a:xfrm>
        </p:spPr>
      </p:pic>
      <p:pic>
        <p:nvPicPr>
          <p:cNvPr id="7" name="Рисунок 6" descr="IMG_2352-16-05-17-06-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36912"/>
            <a:ext cx="4860032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275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Урок памяти «Мы достойные наследники Великой Победы»</a:t>
            </a:r>
            <a:endParaRPr lang="ru-RU" dirty="0"/>
          </a:p>
        </p:txBody>
      </p:sp>
      <p:pic>
        <p:nvPicPr>
          <p:cNvPr id="8" name="Содержимое 7" descr="IMG_1976-05-05-17-04-5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28800"/>
            <a:ext cx="4038600" cy="4392488"/>
          </a:xfrm>
        </p:spPr>
      </p:pic>
      <p:pic>
        <p:nvPicPr>
          <p:cNvPr id="10" name="Содержимое 9" descr="IMG_1975-05-05-17-04-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700808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xmlns="" val="124714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Были освящены основные периоды Великой Отечественной войны. Рассказ об основных битвах сопровождался чтением стихов известных поэтов и записями военных песен. Ведущая рассказала интересные истории военных лет, связанных с судьбами земляков – Героев Советского Союза. Ребята подготовили презентацию «В годы суровых испытаний: Их вылечил и приютил Воскресенск» о госпитале, который находился в их родной школе. На встрече со школьниками присутствовал руководитель поискового отряда «Плацдарм», специалист по работе с молодёжью Д.В.Черепанов МУ "Молодёжного центра "Олимпиец". Ребята с огромным вниманием слушали рассказ Д.В.Черепанова о благородных делах сверстников, которые занимаются поиском и организацией перезахоронения погибших в Великую Отечественную войну бойцов. Поисковики обследуют места боев под Сталинградом, поэтому много внимания было уделено именно этому событию. В заключение сами ребята сделали вывод: «Чтить и увековечить память солдат Второй мировой войны – великая миссия наследников Победы». Школьники выразили пожелания о следующей встрече, посвящённой Ленинградской битве.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9255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 smtClean="0">
                <a:latin typeface="+mn-lt"/>
              </a:rPr>
              <a:t>час-реквием </a:t>
            </a:r>
            <a:r>
              <a:rPr lang="ru-RU" sz="4000" b="1" i="1" dirty="0" smtClean="0">
                <a:latin typeface="+mn-lt"/>
              </a:rPr>
              <a:t>«Тени Чернобыля»</a:t>
            </a:r>
            <a:endParaRPr lang="ru-RU" sz="4000" b="1" i="1" dirty="0">
              <a:latin typeface="+mn-lt"/>
            </a:endParaRPr>
          </a:p>
        </p:txBody>
      </p:sp>
      <p:pic>
        <p:nvPicPr>
          <p:cNvPr id="5" name="Содержимое 4" descr="IMG_1554-27-04-17-08-24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61738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1555-27-04-17-08-24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692696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204884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"</a:t>
            </a:r>
            <a:r>
              <a:rPr lang="ru-RU" sz="3600" dirty="0" smtClean="0"/>
              <a:t>Здоровым быть здорово"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/>
          </a:p>
        </p:txBody>
      </p:sp>
      <p:pic>
        <p:nvPicPr>
          <p:cNvPr id="6" name="Содержимое 5" descr="20170407_1039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836712"/>
            <a:ext cx="4091514" cy="3196952"/>
          </a:xfrm>
        </p:spPr>
      </p:pic>
      <p:pic>
        <p:nvPicPr>
          <p:cNvPr id="7" name="Рисунок 6" descr="20170407_1017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2930" y="2420888"/>
            <a:ext cx="4850680" cy="401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69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0170407_1004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8039011" cy="4525963"/>
          </a:xfrm>
        </p:spPr>
      </p:pic>
    </p:spTree>
    <p:extLst>
      <p:ext uri="{BB962C8B-B14F-4D97-AF65-F5344CB8AC3E}">
        <p14:creationId xmlns:p14="http://schemas.microsoft.com/office/powerpoint/2010/main" xmlns="" val="273763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экомарафон</a:t>
            </a: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smtClean="0"/>
              <a:t>Живые, страницы». </a:t>
            </a:r>
            <a:endParaRPr lang="ru-RU" b="1" dirty="0">
              <a:latin typeface="+mn-lt"/>
            </a:endParaRPr>
          </a:p>
        </p:txBody>
      </p:sp>
      <p:pic>
        <p:nvPicPr>
          <p:cNvPr id="6" name="Содержимое 5" descr="1_9c2da684792f634586a169406a1471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9152" y="1600200"/>
            <a:ext cx="7965695" cy="4525963"/>
          </a:xfrm>
        </p:spPr>
      </p:pic>
    </p:spTree>
    <p:extLst>
      <p:ext uri="{BB962C8B-B14F-4D97-AF65-F5344CB8AC3E}">
        <p14:creationId xmlns:p14="http://schemas.microsoft.com/office/powerpoint/2010/main" xmlns="" val="14298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_45ade199d19b2efb284dd453c82d108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7965695" cy="4525963"/>
          </a:xfrm>
        </p:spPr>
      </p:pic>
    </p:spTree>
    <p:extLst>
      <p:ext uri="{BB962C8B-B14F-4D97-AF65-F5344CB8AC3E}">
        <p14:creationId xmlns:p14="http://schemas.microsoft.com/office/powerpoint/2010/main" xmlns="" val="96112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4752528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+mn-lt"/>
              </a:rPr>
              <a:t>Основная </a:t>
            </a:r>
            <a:r>
              <a:rPr lang="ru-RU" sz="4800" dirty="0">
                <a:solidFill>
                  <a:srgbClr val="C00000"/>
                </a:solidFill>
                <a:latin typeface="+mn-lt"/>
              </a:rPr>
              <a:t>задача </a:t>
            </a:r>
            <a:r>
              <a:rPr lang="ru-RU" sz="48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4800" dirty="0" smtClean="0">
                <a:solidFill>
                  <a:srgbClr val="C00000"/>
                </a:solidFill>
                <a:latin typeface="+mn-lt"/>
              </a:rPr>
            </a:br>
            <a:r>
              <a:rPr lang="ru-RU" sz="4800" dirty="0" smtClean="0">
                <a:solidFill>
                  <a:srgbClr val="C00000"/>
                </a:solidFill>
                <a:latin typeface="+mn-lt"/>
              </a:rPr>
              <a:t>(</a:t>
            </a:r>
            <a:r>
              <a:rPr lang="ru-RU" sz="4800" dirty="0">
                <a:solidFill>
                  <a:srgbClr val="C00000"/>
                </a:solidFill>
                <a:latin typeface="+mn-lt"/>
              </a:rPr>
              <a:t>если не самая главная), стоящая перед современным обществом, -  формирование личности</a:t>
            </a:r>
            <a:r>
              <a:rPr lang="ru-RU" sz="4800" dirty="0" smtClean="0">
                <a:solidFill>
                  <a:srgbClr val="C00000"/>
                </a:solidFill>
                <a:latin typeface="+mn-lt"/>
              </a:rPr>
              <a:t>.</a:t>
            </a:r>
            <a:endParaRPr lang="ru-RU" sz="48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Традиции библиотеки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427168" cy="4525963"/>
          </a:xfrm>
        </p:spPr>
        <p:txBody>
          <a:bodyPr/>
          <a:lstStyle/>
          <a:p>
            <a:r>
              <a:rPr lang="ru-RU" dirty="0" smtClean="0"/>
              <a:t>Понедельник- клуб любителей классической литературы (постановка спектакля по классической книге)  .</a:t>
            </a:r>
          </a:p>
          <a:p>
            <a:r>
              <a:rPr lang="ru-RU" dirty="0" smtClean="0"/>
              <a:t>Вторник-клуб любителей поэзии</a:t>
            </a:r>
          </a:p>
          <a:p>
            <a:r>
              <a:rPr lang="ru-RU" dirty="0" smtClean="0"/>
              <a:t>Среда- </a:t>
            </a:r>
            <a:r>
              <a:rPr lang="ru-RU" dirty="0" smtClean="0"/>
              <a:t>д</a:t>
            </a:r>
            <a:r>
              <a:rPr lang="ru-RU" dirty="0" smtClean="0"/>
              <a:t>ень читателя(бал литературных героев)</a:t>
            </a:r>
          </a:p>
          <a:p>
            <a:r>
              <a:rPr lang="ru-RU" dirty="0" smtClean="0"/>
              <a:t>День творчества(</a:t>
            </a:r>
            <a:r>
              <a:rPr lang="ru-RU" dirty="0" err="1" smtClean="0"/>
              <a:t>мастер-классы,викторины,интеллектуальные</a:t>
            </a:r>
            <a:r>
              <a:rPr lang="ru-RU" dirty="0" smtClean="0"/>
              <a:t> программы)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6407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 rot="20715986">
            <a:off x="1837591" y="1773486"/>
            <a:ext cx="5711378" cy="3038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>
                <a:ea typeface="+mj-ea"/>
                <a:cs typeface="+mj-cs"/>
              </a:rPr>
              <a:t>Надеемся, что в скором будущем наша страна снова станет самой читающей страной в мире.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730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712" y="2348880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Презентацию подготовила: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член Общественной палаты,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заместитель директора по ВР: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Дроздова Анастасия Николаевна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004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1704" y="1700808"/>
            <a:ext cx="60465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Спасибо</a:t>
            </a:r>
          </a:p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 за внимание!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9552" y="548680"/>
            <a:ext cx="799288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Arial" pitchFamily="34" charset="0"/>
              </a:rPr>
              <a:t>Проект  </a:t>
            </a:r>
            <a:r>
              <a:rPr lang="ru-RU" sz="2800" dirty="0">
                <a:latin typeface="Times New Roman" pitchFamily="18" charset="0"/>
                <a:cs typeface="Arial" pitchFamily="34" charset="0"/>
              </a:rPr>
              <a:t>совместной деятельности с </a:t>
            </a:r>
            <a:r>
              <a:rPr lang="ru-RU" sz="2800" dirty="0" smtClean="0">
                <a:latin typeface="Times New Roman" pitchFamily="18" charset="0"/>
                <a:cs typeface="Arial" pitchFamily="34" charset="0"/>
              </a:rPr>
              <a:t>библиотекой</a:t>
            </a:r>
            <a:endParaRPr lang="ru-RU" sz="2800" dirty="0" smtClean="0"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2800" dirty="0">
                <a:latin typeface="Times New Roman" pitchFamily="18" charset="0"/>
                <a:cs typeface="Arial" pitchFamily="34" charset="0"/>
              </a:rPr>
              <a:t>девиз которого:  «Библиотека - дом, открытый для каждого ребёнка», </a:t>
            </a:r>
            <a:endParaRPr lang="ru-RU" sz="2800" dirty="0" smtClean="0"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Arial" pitchFamily="34" charset="0"/>
              </a:rPr>
              <a:t>направленный  </a:t>
            </a:r>
            <a:r>
              <a:rPr lang="ru-RU" sz="2800" dirty="0">
                <a:latin typeface="Times New Roman" pitchFamily="18" charset="0"/>
                <a:cs typeface="Arial" pitchFamily="34" charset="0"/>
              </a:rPr>
              <a:t>на  создание  гармоничных условий для духовно-нравственного воспитания </a:t>
            </a:r>
            <a:r>
              <a:rPr lang="ru-RU" sz="2800" dirty="0" smtClean="0">
                <a:latin typeface="Times New Roman" pitchFamily="18" charset="0"/>
                <a:cs typeface="Arial" pitchFamily="34" charset="0"/>
              </a:rPr>
              <a:t>каждого ребёнка </a:t>
            </a:r>
            <a:r>
              <a:rPr lang="ru-RU" sz="2800" dirty="0">
                <a:latin typeface="Times New Roman" pitchFamily="18" charset="0"/>
                <a:cs typeface="Arial" pitchFamily="34" charset="0"/>
              </a:rPr>
              <a:t>в целях формирования подрастающей личности во всем многообразии духовных интересов и потребностей. 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1149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2719" y="548680"/>
            <a:ext cx="7179641" cy="5219501"/>
          </a:xfrm>
        </p:spPr>
      </p:pic>
    </p:spTree>
    <p:extLst>
      <p:ext uri="{BB962C8B-B14F-4D97-AF65-F5344CB8AC3E}">
        <p14:creationId xmlns:p14="http://schemas.microsoft.com/office/powerpoint/2010/main" xmlns="" val="417345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472608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u="sng" dirty="0"/>
              <a:t>Целью</a:t>
            </a:r>
            <a:r>
              <a:rPr lang="ru-RU" sz="3100" dirty="0"/>
              <a:t> проекта является организация свободного времени детей и привлечение их к чтению через игровые формы работы.</a:t>
            </a:r>
            <a:br>
              <a:rPr lang="ru-RU" sz="3100" dirty="0"/>
            </a:br>
            <a:r>
              <a:rPr lang="ru-RU" sz="3100" b="1" u="sng" dirty="0"/>
              <a:t> Задачи, поставленные в проекте</a:t>
            </a:r>
            <a:r>
              <a:rPr lang="ru-RU" sz="3100" b="1" u="sng" dirty="0" smtClean="0"/>
              <a:t>: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>•</a:t>
            </a:r>
            <a:r>
              <a:rPr lang="ru-RU" sz="3100" dirty="0"/>
              <a:t>	Создание условий, формирующих читательскую и информационную культуру детей и подростков</a:t>
            </a:r>
            <a:r>
              <a:rPr lang="ru-RU" sz="3100" dirty="0" smtClean="0"/>
              <a:t>;</a:t>
            </a:r>
            <a:br>
              <a:rPr lang="ru-RU" sz="3100" dirty="0" smtClean="0"/>
            </a:br>
            <a:r>
              <a:rPr lang="ru-RU" sz="3100" dirty="0" smtClean="0"/>
              <a:t>•        Разработка </a:t>
            </a:r>
            <a:r>
              <a:rPr lang="ru-RU" sz="3100" dirty="0"/>
              <a:t>мероприятий и познавательных программ, направляемых на приобщение детей к чтению и культуре.</a:t>
            </a:r>
            <a:br>
              <a:rPr lang="ru-RU" sz="31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504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Формы работы с детьми: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* Занятия, дискуссии, беседы, круглые столы, проектная деятельность.</a:t>
            </a:r>
          </a:p>
          <a:p>
            <a:r>
              <a:rPr lang="ru-RU" dirty="0" smtClean="0"/>
              <a:t>* Творческая художественная деятельность детей.</a:t>
            </a:r>
          </a:p>
          <a:p>
            <a:r>
              <a:rPr lang="ru-RU" dirty="0" smtClean="0"/>
              <a:t>* Проведение совместных праздников.</a:t>
            </a:r>
          </a:p>
          <a:p>
            <a:r>
              <a:rPr lang="ru-RU" dirty="0" smtClean="0"/>
              <a:t>* Тематические вечера эстетической направленности.</a:t>
            </a:r>
          </a:p>
          <a:p>
            <a:r>
              <a:rPr lang="ru-RU" dirty="0" smtClean="0"/>
              <a:t>* Организация выставок.</a:t>
            </a:r>
          </a:p>
          <a:p>
            <a:r>
              <a:rPr lang="ru-RU" dirty="0" smtClean="0"/>
              <a:t>* Театрализованные постановки духовно – нравственного содержания.</a:t>
            </a:r>
          </a:p>
          <a:p>
            <a:r>
              <a:rPr lang="ru-RU" dirty="0" smtClean="0"/>
              <a:t>* Творческие вечера, встречи с интересными людьми.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4608512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latin typeface="+mn-lt"/>
              </a:rPr>
              <a:t/>
            </a:r>
            <a:br>
              <a:rPr lang="ru-RU" sz="3600" b="1" dirty="0" smtClean="0">
                <a:latin typeface="+mn-lt"/>
              </a:rPr>
            </a:br>
            <a:r>
              <a:rPr lang="ru-RU" sz="3600" b="1" dirty="0" smtClean="0">
                <a:latin typeface="+mn-lt"/>
              </a:rPr>
              <a:t>Основные </a:t>
            </a:r>
            <a:r>
              <a:rPr lang="ru-RU" sz="3600" b="1" dirty="0">
                <a:latin typeface="+mn-lt"/>
              </a:rPr>
              <a:t>направления работы с детьми</a:t>
            </a:r>
            <a:r>
              <a:rPr lang="ru-RU" sz="3600" b="1" dirty="0" smtClean="0">
                <a:latin typeface="+mn-lt"/>
              </a:rPr>
              <a:t>:</a:t>
            </a:r>
            <a:br>
              <a:rPr lang="ru-RU" sz="3600" b="1" dirty="0" smtClean="0">
                <a:latin typeface="+mn-lt"/>
              </a:rPr>
            </a:br>
            <a:r>
              <a:rPr lang="ru-RU" sz="3600" b="1" dirty="0">
                <a:latin typeface="+mn-lt"/>
              </a:rPr>
              <a:t/>
            </a:r>
            <a:br>
              <a:rPr lang="ru-RU" sz="3600" b="1" dirty="0">
                <a:latin typeface="+mn-lt"/>
              </a:rPr>
            </a:br>
            <a:r>
              <a:rPr lang="ru-RU" sz="3200" dirty="0"/>
              <a:t>1.	</a:t>
            </a:r>
            <a:r>
              <a:rPr lang="ru-RU" sz="3200" dirty="0" smtClean="0"/>
              <a:t>Духовно-образовательное;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2.	</a:t>
            </a:r>
            <a:r>
              <a:rPr lang="ru-RU" sz="3200" dirty="0" err="1" smtClean="0"/>
              <a:t>Воспитательно</a:t>
            </a:r>
            <a:r>
              <a:rPr lang="ru-RU" sz="3200" dirty="0" smtClean="0"/>
              <a:t> - оздоровительное;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3</a:t>
            </a:r>
            <a:r>
              <a:rPr lang="ru-RU" sz="3200" dirty="0"/>
              <a:t>.	Культурно -</a:t>
            </a:r>
            <a:r>
              <a:rPr lang="ru-RU" sz="3200" dirty="0" smtClean="0"/>
              <a:t> познавательное.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4071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Библионочь</a:t>
            </a:r>
            <a:r>
              <a:rPr lang="ru-RU" dirty="0" smtClean="0"/>
              <a:t> 2016</a:t>
            </a:r>
            <a:endParaRPr lang="ru-RU" dirty="0"/>
          </a:p>
        </p:txBody>
      </p:sp>
      <p:pic>
        <p:nvPicPr>
          <p:cNvPr id="6" name="Содержимое 5" descr="KQ5GW1RMy_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474894"/>
            <a:ext cx="5328592" cy="3834426"/>
          </a:xfrm>
        </p:spPr>
      </p:pic>
      <p:pic>
        <p:nvPicPr>
          <p:cNvPr id="8" name="Рисунок 7" descr="x48ZJwIQYQ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476672"/>
            <a:ext cx="7128792" cy="213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145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Q2Q1jIQLib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548680"/>
            <a:ext cx="4838666" cy="3629000"/>
          </a:xfrm>
        </p:spPr>
      </p:pic>
      <p:pic>
        <p:nvPicPr>
          <p:cNvPr id="8" name="Рисунок 7" descr="p_xJJxS7m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780928"/>
            <a:ext cx="4464496" cy="334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863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541</Words>
  <Application>Microsoft Office PowerPoint</Application>
  <PresentationFormat>Экран (4:3)</PresentationFormat>
  <Paragraphs>35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Основная задача  (если не самая главная), стоящая перед современным обществом, -  формирование личности.</vt:lpstr>
      <vt:lpstr>Слайд 3</vt:lpstr>
      <vt:lpstr>Слайд 4</vt:lpstr>
      <vt:lpstr>Целью проекта является организация свободного времени детей и привлечение их к чтению через игровые формы работы.  Задачи, поставленные в проекте: • Создание условий, формирующих читательскую и информационную культуру детей и подростков; •        Разработка мероприятий и познавательных программ, направляемых на приобщение детей к чтению и культуре. </vt:lpstr>
      <vt:lpstr>Формы работы с детьми: </vt:lpstr>
      <vt:lpstr> Основные направления работы с детьми:  1. Духовно-образовательное;  2. Воспитательно - оздоровительное;  3. Культурно - познавательное. </vt:lpstr>
      <vt:lpstr>Библионочь 2016</vt:lpstr>
      <vt:lpstr>Слайд 9</vt:lpstr>
      <vt:lpstr>Час профилактики «Опасные увлечения молодёжи».</vt:lpstr>
      <vt:lpstr>Слайд 11</vt:lpstr>
      <vt:lpstr>Урок памяти «Мы достойные наследники Великой Победы»</vt:lpstr>
      <vt:lpstr>Слайд 13</vt:lpstr>
      <vt:lpstr>час-реквием «Тени Чернобыля»</vt:lpstr>
      <vt:lpstr>Слайд 15</vt:lpstr>
      <vt:lpstr> "Здоровым быть здорово"  </vt:lpstr>
      <vt:lpstr>Слайд 17</vt:lpstr>
      <vt:lpstr>экомарафон  «Живые, страницы». </vt:lpstr>
      <vt:lpstr>Слайд 19</vt:lpstr>
      <vt:lpstr>Традиции библиотеки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каб 15</cp:lastModifiedBy>
  <cp:revision>39</cp:revision>
  <dcterms:created xsi:type="dcterms:W3CDTF">2013-07-29T17:42:42Z</dcterms:created>
  <dcterms:modified xsi:type="dcterms:W3CDTF">2017-09-19T09:18:31Z</dcterms:modified>
</cp:coreProperties>
</file>